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Barlow Condensed Bold" charset="1" panose="00000806000000000000"/>
      <p:regular r:id="rId34"/>
    </p:embeddedFont>
    <p:embeddedFont>
      <p:font typeface="Barlow Bold Italics" charset="1" panose="00000800000000000000"/>
      <p:regular r:id="rId35"/>
    </p:embeddedFont>
    <p:embeddedFont>
      <p:font typeface="Barlow Condensed Semi-Bold" charset="1" panose="00000706000000000000"/>
      <p:regular r:id="rId36"/>
    </p:embeddedFont>
    <p:embeddedFont>
      <p:font typeface="Barlow Bold" charset="1" panose="00000800000000000000"/>
      <p:regular r:id="rId37"/>
    </p:embeddedFont>
    <p:embeddedFont>
      <p:font typeface="Barlow Light" charset="1" panose="00000400000000000000"/>
      <p:regular r:id="rId38"/>
    </p:embeddedFont>
    <p:embeddedFont>
      <p:font typeface="Barlow"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510146" y="3160731"/>
            <a:ext cx="15267708" cy="2818481"/>
          </a:xfrm>
          <a:prstGeom prst="rect">
            <a:avLst/>
          </a:prstGeom>
        </p:spPr>
        <p:txBody>
          <a:bodyPr anchor="t" rtlCol="false" tIns="0" lIns="0" bIns="0" rIns="0">
            <a:spAutoFit/>
          </a:bodyPr>
          <a:lstStyle/>
          <a:p>
            <a:pPr algn="l">
              <a:lnSpc>
                <a:spcPts val="10953"/>
              </a:lnSpc>
            </a:pPr>
            <a:r>
              <a:rPr lang="en-US" sz="9957" b="true">
                <a:solidFill>
                  <a:srgbClr val="FFFFFF"/>
                </a:solidFill>
                <a:latin typeface="Barlow Condensed Bold"/>
                <a:ea typeface="Barlow Condensed Bold"/>
                <a:cs typeface="Barlow Condensed Bold"/>
                <a:sym typeface="Barlow Condensed Bold"/>
              </a:rPr>
              <a:t>ROUTING ALGORITHM FOR SENSOR NETWORKS AND IOT</a:t>
            </a:r>
          </a:p>
        </p:txBody>
      </p:sp>
      <p:sp>
        <p:nvSpPr>
          <p:cNvPr name="TextBox 4" id="4"/>
          <p:cNvSpPr txBox="true"/>
          <p:nvPr/>
        </p:nvSpPr>
        <p:spPr>
          <a:xfrm rot="0">
            <a:off x="1503597" y="8475978"/>
            <a:ext cx="7864243" cy="782322"/>
          </a:xfrm>
          <a:prstGeom prst="rect">
            <a:avLst/>
          </a:prstGeom>
        </p:spPr>
        <p:txBody>
          <a:bodyPr anchor="t" rtlCol="false" tIns="0" lIns="0" bIns="0" rIns="0">
            <a:spAutoFit/>
          </a:bodyPr>
          <a:lstStyle/>
          <a:p>
            <a:pPr algn="l">
              <a:lnSpc>
                <a:spcPts val="6559"/>
              </a:lnSpc>
            </a:pPr>
            <a:r>
              <a:rPr lang="en-US" sz="4099" i="true" b="true">
                <a:solidFill>
                  <a:srgbClr val="FFFFFF"/>
                </a:solidFill>
                <a:latin typeface="Barlow Bold Italics"/>
                <a:ea typeface="Barlow Bold Italics"/>
                <a:cs typeface="Barlow Bold Italics"/>
                <a:sym typeface="Barlow Bold Italics"/>
              </a:rPr>
              <a:t>SEMESTER -7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605268" y="934191"/>
            <a:ext cx="13077465" cy="8418618"/>
          </a:xfrm>
          <a:custGeom>
            <a:avLst/>
            <a:gdLst/>
            <a:ahLst/>
            <a:cxnLst/>
            <a:rect r="r" b="b" t="t" l="l"/>
            <a:pathLst>
              <a:path h="8418618" w="13077465">
                <a:moveTo>
                  <a:pt x="0" y="0"/>
                </a:moveTo>
                <a:lnTo>
                  <a:pt x="13077464" y="0"/>
                </a:lnTo>
                <a:lnTo>
                  <a:pt x="13077464" y="8418618"/>
                </a:lnTo>
                <a:lnTo>
                  <a:pt x="0" y="8418618"/>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2</a:t>
            </a:r>
          </a:p>
        </p:txBody>
      </p:sp>
      <p:sp>
        <p:nvSpPr>
          <p:cNvPr name="TextBox 3" id="3"/>
          <p:cNvSpPr txBox="true"/>
          <p:nvPr/>
        </p:nvSpPr>
        <p:spPr>
          <a:xfrm rot="0">
            <a:off x="614311" y="1767840"/>
            <a:ext cx="4933138"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 LEACH protocol</a:t>
            </a:r>
          </a:p>
        </p:txBody>
      </p:sp>
      <p:sp>
        <p:nvSpPr>
          <p:cNvPr name="TextBox 4" id="4"/>
          <p:cNvSpPr txBox="true"/>
          <p:nvPr/>
        </p:nvSpPr>
        <p:spPr>
          <a:xfrm rot="0">
            <a:off x="607730" y="3558601"/>
            <a:ext cx="17680270" cy="2242365"/>
          </a:xfrm>
          <a:prstGeom prst="rect">
            <a:avLst/>
          </a:prstGeom>
        </p:spPr>
        <p:txBody>
          <a:bodyPr anchor="t" rtlCol="false" tIns="0" lIns="0" bIns="0" rIns="0">
            <a:spAutoFit/>
          </a:bodyPr>
          <a:lstStyle/>
          <a:p>
            <a:pPr algn="l">
              <a:lnSpc>
                <a:spcPts val="5988"/>
              </a:lnSpc>
              <a:spcBef>
                <a:spcPct val="0"/>
              </a:spcBef>
            </a:pPr>
            <a:r>
              <a:rPr lang="en-US" sz="4277">
                <a:solidFill>
                  <a:srgbClr val="FFFFFF"/>
                </a:solidFill>
                <a:latin typeface="Barlow"/>
                <a:ea typeface="Barlow"/>
                <a:cs typeface="Barlow"/>
                <a:sym typeface="Barlow"/>
              </a:rPr>
              <a:t>Instead of every sensor constantly sending alerts to a central station (which drains their energy), some sensors act as leaders, gathering data from nearby sensors and forwarding it. </a:t>
            </a:r>
          </a:p>
        </p:txBody>
      </p:sp>
      <p:sp>
        <p:nvSpPr>
          <p:cNvPr name="TextBox 5" id="5"/>
          <p:cNvSpPr txBox="true"/>
          <p:nvPr/>
        </p:nvSpPr>
        <p:spPr>
          <a:xfrm rot="0">
            <a:off x="614311" y="6763052"/>
            <a:ext cx="16644989" cy="1957292"/>
          </a:xfrm>
          <a:prstGeom prst="rect">
            <a:avLst/>
          </a:prstGeom>
        </p:spPr>
        <p:txBody>
          <a:bodyPr anchor="t" rtlCol="false" tIns="0" lIns="0" bIns="0" rIns="0">
            <a:spAutoFit/>
          </a:bodyPr>
          <a:lstStyle/>
          <a:p>
            <a:pPr algn="l">
              <a:lnSpc>
                <a:spcPts val="5296"/>
              </a:lnSpc>
            </a:pPr>
            <a:r>
              <a:rPr lang="en-US" sz="3783">
                <a:solidFill>
                  <a:srgbClr val="FFFFFF"/>
                </a:solidFill>
                <a:latin typeface="Barlow Light"/>
                <a:ea typeface="Barlow Light"/>
                <a:cs typeface="Barlow Light"/>
                <a:sym typeface="Barlow Light"/>
              </a:rPr>
              <a:t>ANALOGY: </a:t>
            </a:r>
          </a:p>
          <a:p>
            <a:pPr algn="l">
              <a:lnSpc>
                <a:spcPts val="5296"/>
              </a:lnSpc>
              <a:spcBef>
                <a:spcPct val="0"/>
              </a:spcBef>
            </a:pPr>
            <a:r>
              <a:rPr lang="en-US" sz="3783">
                <a:solidFill>
                  <a:srgbClr val="FFFFFF"/>
                </a:solidFill>
                <a:latin typeface="Barlow Light"/>
                <a:ea typeface="Barlow Light"/>
                <a:cs typeface="Barlow Light"/>
                <a:sym typeface="Barlow Light"/>
              </a:rPr>
              <a:t>Suppose, all students submit their assignments to a CRs of their batch, and they transfer it to their HOD.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975969" y="5899150"/>
            <a:ext cx="816919" cy="75565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802912" y="5855657"/>
            <a:ext cx="795147" cy="799143"/>
          </a:xfrm>
          <a:prstGeom prst="rect">
            <a:avLst/>
          </a:prstGeom>
        </p:spPr>
      </p:pic>
      <p:sp>
        <p:nvSpPr>
          <p:cNvPr name="Freeform 4" id="4"/>
          <p:cNvSpPr/>
          <p:nvPr/>
        </p:nvSpPr>
        <p:spPr>
          <a:xfrm flipH="false" flipV="false" rot="0">
            <a:off x="12926487" y="5899150"/>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36766" y="9167749"/>
            <a:ext cx="162052" cy="16205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7" id="7"/>
          <p:cNvGrpSpPr/>
          <p:nvPr/>
        </p:nvGrpSpPr>
        <p:grpSpPr>
          <a:xfrm rot="0">
            <a:off x="8251117" y="7131050"/>
            <a:ext cx="162052" cy="16205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9" id="9"/>
          <p:cNvGrpSpPr/>
          <p:nvPr/>
        </p:nvGrpSpPr>
        <p:grpSpPr>
          <a:xfrm rot="0">
            <a:off x="13255928" y="7151751"/>
            <a:ext cx="162052" cy="16205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1" id="11"/>
          <p:cNvGrpSpPr/>
          <p:nvPr/>
        </p:nvGrpSpPr>
        <p:grpSpPr>
          <a:xfrm rot="0">
            <a:off x="8065189" y="972375"/>
            <a:ext cx="162052" cy="16205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3" id="13"/>
          <p:cNvGrpSpPr/>
          <p:nvPr/>
        </p:nvGrpSpPr>
        <p:grpSpPr>
          <a:xfrm rot="0">
            <a:off x="8089065" y="2372677"/>
            <a:ext cx="162052" cy="16205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5" id="15"/>
          <p:cNvGrpSpPr/>
          <p:nvPr/>
        </p:nvGrpSpPr>
        <p:grpSpPr>
          <a:xfrm rot="0">
            <a:off x="8065189" y="3749159"/>
            <a:ext cx="162052" cy="16205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Freeform 17" id="17"/>
          <p:cNvSpPr/>
          <p:nvPr/>
        </p:nvSpPr>
        <p:spPr>
          <a:xfrm flipH="false" flipV="false" rot="0">
            <a:off x="747661" y="2896328"/>
            <a:ext cx="6965103" cy="7025233"/>
          </a:xfrm>
          <a:custGeom>
            <a:avLst/>
            <a:gdLst/>
            <a:ahLst/>
            <a:cxnLst/>
            <a:rect r="r" b="b" t="t" l="l"/>
            <a:pathLst>
              <a:path h="7025233" w="6965103">
                <a:moveTo>
                  <a:pt x="0" y="0"/>
                </a:moveTo>
                <a:lnTo>
                  <a:pt x="6965103" y="0"/>
                </a:lnTo>
                <a:lnTo>
                  <a:pt x="6965103" y="7025233"/>
                </a:lnTo>
                <a:lnTo>
                  <a:pt x="0" y="7025233"/>
                </a:lnTo>
                <a:lnTo>
                  <a:pt x="0" y="0"/>
                </a:lnTo>
                <a:close/>
              </a:path>
            </a:pathLst>
          </a:custGeom>
          <a:blipFill>
            <a:blip r:embed="rId6"/>
            <a:stretch>
              <a:fillRect l="0" t="0" r="0" b="0"/>
            </a:stretch>
          </a:blipFill>
        </p:spPr>
      </p:sp>
      <p:sp>
        <p:nvSpPr>
          <p:cNvPr name="TextBox 18" id="18"/>
          <p:cNvSpPr txBox="true"/>
          <p:nvPr/>
        </p:nvSpPr>
        <p:spPr>
          <a:xfrm rot="0">
            <a:off x="8582642" y="6975475"/>
            <a:ext cx="4343845" cy="18097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Improves energy efficiency through clustering and reduced long-range communication.</a:t>
            </a:r>
          </a:p>
        </p:txBody>
      </p:sp>
      <p:sp>
        <p:nvSpPr>
          <p:cNvPr name="TextBox 19" id="19"/>
          <p:cNvSpPr txBox="true"/>
          <p:nvPr/>
        </p:nvSpPr>
        <p:spPr>
          <a:xfrm rot="0">
            <a:off x="8582642" y="9005880"/>
            <a:ext cx="4343845" cy="4381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Provides visual insights</a:t>
            </a:r>
          </a:p>
        </p:txBody>
      </p:sp>
      <p:sp>
        <p:nvSpPr>
          <p:cNvPr name="TextBox 20" id="20"/>
          <p:cNvSpPr txBox="true"/>
          <p:nvPr/>
        </p:nvSpPr>
        <p:spPr>
          <a:xfrm rot="0">
            <a:off x="13586916" y="6975475"/>
            <a:ext cx="4343845" cy="18097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Lacks accuracy in energy depletion by ignoring idle or sleep states in real-world WSNs.</a:t>
            </a:r>
          </a:p>
        </p:txBody>
      </p:sp>
      <p:sp>
        <p:nvSpPr>
          <p:cNvPr name="TextBox 21" id="21"/>
          <p:cNvSpPr txBox="true"/>
          <p:nvPr/>
        </p:nvSpPr>
        <p:spPr>
          <a:xfrm rot="0">
            <a:off x="8672419" y="604456"/>
            <a:ext cx="7853149" cy="1296671"/>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Nodes self-organize into clusters and select Cluster Heads (CHs)</a:t>
            </a:r>
          </a:p>
        </p:txBody>
      </p:sp>
      <p:sp>
        <p:nvSpPr>
          <p:cNvPr name="TextBox 22" id="22"/>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2</a:t>
            </a:r>
          </a:p>
        </p:txBody>
      </p:sp>
      <p:sp>
        <p:nvSpPr>
          <p:cNvPr name="TextBox 23" id="23"/>
          <p:cNvSpPr txBox="true"/>
          <p:nvPr/>
        </p:nvSpPr>
        <p:spPr>
          <a:xfrm rot="0">
            <a:off x="747661" y="1767840"/>
            <a:ext cx="4933138"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LEACH protocol</a:t>
            </a:r>
          </a:p>
        </p:txBody>
      </p:sp>
      <p:sp>
        <p:nvSpPr>
          <p:cNvPr name="TextBox 24" id="24"/>
          <p:cNvSpPr txBox="true"/>
          <p:nvPr/>
        </p:nvSpPr>
        <p:spPr>
          <a:xfrm rot="0">
            <a:off x="8672419" y="2044001"/>
            <a:ext cx="9258342" cy="1296671"/>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Each node has a fixed probability (p) of becoming a CH.</a:t>
            </a:r>
          </a:p>
        </p:txBody>
      </p:sp>
      <p:sp>
        <p:nvSpPr>
          <p:cNvPr name="TextBox 25" id="25"/>
          <p:cNvSpPr txBox="true"/>
          <p:nvPr/>
        </p:nvSpPr>
        <p:spPr>
          <a:xfrm rot="0">
            <a:off x="8672419" y="3482975"/>
            <a:ext cx="9258342" cy="1953896"/>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Fair load distribution via rotating CHs extends network lifetime and tracks key performance metrics.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539308" y="891729"/>
            <a:ext cx="13209385" cy="8503541"/>
          </a:xfrm>
          <a:custGeom>
            <a:avLst/>
            <a:gdLst/>
            <a:ahLst/>
            <a:cxnLst/>
            <a:rect r="r" b="b" t="t" l="l"/>
            <a:pathLst>
              <a:path h="8503541" w="13209385">
                <a:moveTo>
                  <a:pt x="0" y="0"/>
                </a:moveTo>
                <a:lnTo>
                  <a:pt x="13209384" y="0"/>
                </a:lnTo>
                <a:lnTo>
                  <a:pt x="13209384" y="8503542"/>
                </a:lnTo>
                <a:lnTo>
                  <a:pt x="0" y="8503542"/>
                </a:lnTo>
                <a:lnTo>
                  <a:pt x="0" y="0"/>
                </a:lnTo>
                <a:close/>
              </a:path>
            </a:pathLst>
          </a:custGeom>
          <a:blipFill>
            <a:blip r:embed="rId2"/>
            <a:stretch>
              <a:fillRect l="0" t="0" r="0" b="0"/>
            </a:stretch>
          </a:blipFill>
        </p:spPr>
      </p:sp>
      <p:sp>
        <p:nvSpPr>
          <p:cNvPr name="TextBox 3" id="3"/>
          <p:cNvSpPr txBox="true"/>
          <p:nvPr/>
        </p:nvSpPr>
        <p:spPr>
          <a:xfrm rot="0">
            <a:off x="8798460" y="9581413"/>
            <a:ext cx="9489540" cy="438164"/>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Barlow Bold"/>
                <a:ea typeface="Barlow Bold"/>
                <a:cs typeface="Barlow Bold"/>
                <a:sym typeface="Barlow Bold"/>
              </a:rPr>
              <a:t>(NUMBER OF ROUNDS &amp; NETWORK LIFETIME DECREASED)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065189" y="742823"/>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pic>
        <p:nvPicPr>
          <p:cNvPr name="Picture 4" id="4"/>
          <p:cNvPicPr>
            <a:picLocks noChangeAspect="true"/>
          </p:cNvPicPr>
          <p:nvPr/>
        </p:nvPicPr>
        <p:blipFill>
          <a:blip r:embed="rId2"/>
          <a:srcRect l="0" t="0" r="0" b="0"/>
          <a:stretch>
            <a:fillRect/>
          </a:stretch>
        </p:blipFill>
        <p:spPr>
          <a:xfrm flipH="false" flipV="false" rot="0">
            <a:off x="9990320" y="5186993"/>
            <a:ext cx="816919" cy="75565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4817263" y="5143500"/>
            <a:ext cx="795147" cy="799143"/>
          </a:xfrm>
          <a:prstGeom prst="rect">
            <a:avLst/>
          </a:prstGeom>
        </p:spPr>
      </p:pic>
      <p:sp>
        <p:nvSpPr>
          <p:cNvPr name="Freeform 6" id="6"/>
          <p:cNvSpPr/>
          <p:nvPr/>
        </p:nvSpPr>
        <p:spPr>
          <a:xfrm flipH="false" flipV="false" rot="0">
            <a:off x="12940838" y="5186993"/>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265468" y="6418893"/>
            <a:ext cx="162052" cy="16205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9" id="9"/>
          <p:cNvGrpSpPr/>
          <p:nvPr/>
        </p:nvGrpSpPr>
        <p:grpSpPr>
          <a:xfrm rot="0">
            <a:off x="8227241" y="7634932"/>
            <a:ext cx="4689721" cy="847739"/>
            <a:chOff x="0" y="0"/>
            <a:chExt cx="6252962" cy="1130319"/>
          </a:xfrm>
        </p:grpSpPr>
        <p:grpSp>
          <p:nvGrpSpPr>
            <p:cNvPr name="Group 10" id="10"/>
            <p:cNvGrpSpPr/>
            <p:nvPr/>
          </p:nvGrpSpPr>
          <p:grpSpPr>
            <a:xfrm rot="0">
              <a:off x="0" y="152325"/>
              <a:ext cx="216069" cy="21606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12" id="12"/>
            <p:cNvSpPr txBox="true"/>
            <p:nvPr/>
          </p:nvSpPr>
          <p:spPr>
            <a:xfrm rot="0">
              <a:off x="461168" y="-47625"/>
              <a:ext cx="5791794" cy="11779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Random CH election ensures fair resource use.</a:t>
              </a:r>
            </a:p>
          </p:txBody>
        </p:sp>
      </p:grpSp>
      <p:grpSp>
        <p:nvGrpSpPr>
          <p:cNvPr name="Group 13" id="13"/>
          <p:cNvGrpSpPr/>
          <p:nvPr/>
        </p:nvGrpSpPr>
        <p:grpSpPr>
          <a:xfrm rot="0">
            <a:off x="13270279" y="6310943"/>
            <a:ext cx="4674833" cy="1304939"/>
            <a:chOff x="0" y="0"/>
            <a:chExt cx="6233111" cy="1739919"/>
          </a:xfrm>
        </p:grpSpPr>
        <p:grpSp>
          <p:nvGrpSpPr>
            <p:cNvPr name="Group 14" id="14"/>
            <p:cNvGrpSpPr/>
            <p:nvPr/>
          </p:nvGrpSpPr>
          <p:grpSpPr>
            <a:xfrm rot="0">
              <a:off x="0" y="171535"/>
              <a:ext cx="216069" cy="21606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16" id="16"/>
            <p:cNvSpPr txBox="true"/>
            <p:nvPr/>
          </p:nvSpPr>
          <p:spPr>
            <a:xfrm rot="0">
              <a:off x="441317" y="-47625"/>
              <a:ext cx="5791794" cy="17875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 Ignores interference, retransmissions, and idle power.</a:t>
              </a:r>
            </a:p>
          </p:txBody>
        </p:sp>
      </p:grpSp>
      <p:grpSp>
        <p:nvGrpSpPr>
          <p:cNvPr name="Group 17" id="17"/>
          <p:cNvGrpSpPr/>
          <p:nvPr/>
        </p:nvGrpSpPr>
        <p:grpSpPr>
          <a:xfrm rot="0">
            <a:off x="8089065" y="2918142"/>
            <a:ext cx="162052" cy="16205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9" id="19"/>
          <p:cNvGrpSpPr/>
          <p:nvPr/>
        </p:nvGrpSpPr>
        <p:grpSpPr>
          <a:xfrm rot="0">
            <a:off x="13301590" y="8296983"/>
            <a:ext cx="162052" cy="162052"/>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Freeform 21" id="21"/>
          <p:cNvSpPr/>
          <p:nvPr/>
        </p:nvSpPr>
        <p:spPr>
          <a:xfrm flipH="false" flipV="false" rot="0">
            <a:off x="747661" y="2918142"/>
            <a:ext cx="6646079" cy="6703455"/>
          </a:xfrm>
          <a:custGeom>
            <a:avLst/>
            <a:gdLst/>
            <a:ahLst/>
            <a:cxnLst/>
            <a:rect r="r" b="b" t="t" l="l"/>
            <a:pathLst>
              <a:path h="6703455" w="6646079">
                <a:moveTo>
                  <a:pt x="0" y="0"/>
                </a:moveTo>
                <a:lnTo>
                  <a:pt x="6646079" y="0"/>
                </a:lnTo>
                <a:lnTo>
                  <a:pt x="6646079" y="6703455"/>
                </a:lnTo>
                <a:lnTo>
                  <a:pt x="0" y="6703455"/>
                </a:lnTo>
                <a:lnTo>
                  <a:pt x="0" y="0"/>
                </a:lnTo>
                <a:close/>
              </a:path>
            </a:pathLst>
          </a:custGeom>
          <a:blipFill>
            <a:blip r:embed="rId6"/>
            <a:stretch>
              <a:fillRect l="0" t="0" r="0" b="0"/>
            </a:stretch>
          </a:blipFill>
        </p:spPr>
      </p:sp>
      <p:sp>
        <p:nvSpPr>
          <p:cNvPr name="TextBox 22" id="22"/>
          <p:cNvSpPr txBox="true"/>
          <p:nvPr/>
        </p:nvSpPr>
        <p:spPr>
          <a:xfrm rot="0">
            <a:off x="8596993" y="6263318"/>
            <a:ext cx="4343845" cy="8953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Boosts energy efficiency and network lifetime.</a:t>
            </a:r>
          </a:p>
        </p:txBody>
      </p:sp>
      <p:sp>
        <p:nvSpPr>
          <p:cNvPr name="TextBox 23" id="23"/>
          <p:cNvSpPr txBox="true"/>
          <p:nvPr/>
        </p:nvSpPr>
        <p:spPr>
          <a:xfrm rot="0">
            <a:off x="8582642" y="445070"/>
            <a:ext cx="7853149" cy="1953896"/>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Nodes transmit data to a central server via cluster heads (CHs) to optimize energy consumption.</a:t>
            </a:r>
          </a:p>
        </p:txBody>
      </p:sp>
      <p:sp>
        <p:nvSpPr>
          <p:cNvPr name="TextBox 24" id="24"/>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3</a:t>
            </a:r>
          </a:p>
        </p:txBody>
      </p:sp>
      <p:sp>
        <p:nvSpPr>
          <p:cNvPr name="TextBox 25" id="25"/>
          <p:cNvSpPr txBox="true"/>
          <p:nvPr/>
        </p:nvSpPr>
        <p:spPr>
          <a:xfrm rot="0">
            <a:off x="747661" y="1767840"/>
            <a:ext cx="5862866"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Clustering Approach</a:t>
            </a:r>
          </a:p>
        </p:txBody>
      </p:sp>
      <p:sp>
        <p:nvSpPr>
          <p:cNvPr name="TextBox 26" id="26"/>
          <p:cNvSpPr txBox="true"/>
          <p:nvPr/>
        </p:nvSpPr>
        <p:spPr>
          <a:xfrm rot="0">
            <a:off x="8672419" y="2634615"/>
            <a:ext cx="9258342" cy="1953896"/>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Energy optimization through clustering reduces direct communication, with energy dissipation based on distance.</a:t>
            </a:r>
          </a:p>
        </p:txBody>
      </p:sp>
      <p:sp>
        <p:nvSpPr>
          <p:cNvPr name="TextBox 27" id="27"/>
          <p:cNvSpPr txBox="true"/>
          <p:nvPr/>
        </p:nvSpPr>
        <p:spPr>
          <a:xfrm rot="0">
            <a:off x="13632578" y="8120707"/>
            <a:ext cx="4343845" cy="13525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Lack load balancing and optimal CH placement.</a:t>
            </a:r>
          </a:p>
          <a:p>
            <a:pPr algn="l">
              <a:lnSpc>
                <a:spcPts val="367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539308" y="754759"/>
            <a:ext cx="13209385" cy="8503541"/>
          </a:xfrm>
          <a:custGeom>
            <a:avLst/>
            <a:gdLst/>
            <a:ahLst/>
            <a:cxnLst/>
            <a:rect r="r" b="b" t="t" l="l"/>
            <a:pathLst>
              <a:path h="8503541" w="13209385">
                <a:moveTo>
                  <a:pt x="0" y="0"/>
                </a:moveTo>
                <a:lnTo>
                  <a:pt x="13209384" y="0"/>
                </a:lnTo>
                <a:lnTo>
                  <a:pt x="13209384" y="8503541"/>
                </a:lnTo>
                <a:lnTo>
                  <a:pt x="0" y="8503541"/>
                </a:lnTo>
                <a:lnTo>
                  <a:pt x="0" y="0"/>
                </a:lnTo>
                <a:close/>
              </a:path>
            </a:pathLst>
          </a:custGeom>
          <a:blipFill>
            <a:blip r:embed="rId2"/>
            <a:stretch>
              <a:fillRect l="0" t="0" r="0" b="0"/>
            </a:stretch>
          </a:blipFill>
        </p:spPr>
      </p:sp>
      <p:sp>
        <p:nvSpPr>
          <p:cNvPr name="TextBox 3" id="3"/>
          <p:cNvSpPr txBox="true"/>
          <p:nvPr/>
        </p:nvSpPr>
        <p:spPr>
          <a:xfrm rot="0">
            <a:off x="5700063" y="9554906"/>
            <a:ext cx="12587937" cy="438164"/>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Barlow Bold"/>
                <a:ea typeface="Barlow Bold"/>
                <a:cs typeface="Barlow Bold"/>
                <a:sym typeface="Barlow Bold"/>
              </a:rPr>
              <a:t>(NUMBER OF ROUNDS  AND NETWORK LIFETIME SIGNIFICANTLY DECREASED)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065189" y="742823"/>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4" id="4"/>
          <p:cNvGrpSpPr/>
          <p:nvPr/>
        </p:nvGrpSpPr>
        <p:grpSpPr>
          <a:xfrm rot="0">
            <a:off x="8040230" y="2014855"/>
            <a:ext cx="9841696" cy="1220471"/>
            <a:chOff x="0" y="0"/>
            <a:chExt cx="13122261" cy="1627294"/>
          </a:xfrm>
        </p:grpSpPr>
        <p:grpSp>
          <p:nvGrpSpPr>
            <p:cNvPr name="Group 5" id="5"/>
            <p:cNvGrpSpPr/>
            <p:nvPr/>
          </p:nvGrpSpPr>
          <p:grpSpPr>
            <a:xfrm rot="0">
              <a:off x="0" y="276436"/>
              <a:ext cx="216069" cy="2160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7" id="7"/>
            <p:cNvSpPr txBox="true"/>
            <p:nvPr/>
          </p:nvSpPr>
          <p:spPr>
            <a:xfrm rot="0">
              <a:off x="777805" y="-76200"/>
              <a:ext cx="12344456" cy="1703494"/>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K-means clustering reduces communication overhead and extends network lifetime.</a:t>
              </a:r>
            </a:p>
          </p:txBody>
        </p:sp>
      </p:grpSp>
      <p:pic>
        <p:nvPicPr>
          <p:cNvPr name="Picture 8" id="8"/>
          <p:cNvPicPr>
            <a:picLocks noChangeAspect="true"/>
          </p:cNvPicPr>
          <p:nvPr/>
        </p:nvPicPr>
        <p:blipFill>
          <a:blip r:embed="rId2"/>
          <a:srcRect l="0" t="0" r="0" b="0"/>
          <a:stretch>
            <a:fillRect/>
          </a:stretch>
        </p:blipFill>
        <p:spPr>
          <a:xfrm flipH="false" flipV="false" rot="0">
            <a:off x="9920781" y="5611768"/>
            <a:ext cx="816919" cy="755650"/>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4747725" y="5568275"/>
            <a:ext cx="795147" cy="799143"/>
          </a:xfrm>
          <a:prstGeom prst="rect">
            <a:avLst/>
          </a:prstGeom>
        </p:spPr>
      </p:pic>
      <p:sp>
        <p:nvSpPr>
          <p:cNvPr name="Freeform 10" id="10"/>
          <p:cNvSpPr/>
          <p:nvPr/>
        </p:nvSpPr>
        <p:spPr>
          <a:xfrm flipH="false" flipV="false" rot="0">
            <a:off x="12871300" y="5611768"/>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3200741" y="6864369"/>
            <a:ext cx="162052" cy="16205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3" id="13"/>
          <p:cNvGrpSpPr/>
          <p:nvPr/>
        </p:nvGrpSpPr>
        <p:grpSpPr>
          <a:xfrm rot="0">
            <a:off x="8146215" y="6735718"/>
            <a:ext cx="4725085" cy="1762139"/>
            <a:chOff x="0" y="0"/>
            <a:chExt cx="6300113" cy="2349519"/>
          </a:xfrm>
        </p:grpSpPr>
        <p:grpSp>
          <p:nvGrpSpPr>
            <p:cNvPr name="Group 14" id="14"/>
            <p:cNvGrpSpPr/>
            <p:nvPr/>
          </p:nvGrpSpPr>
          <p:grpSpPr>
            <a:xfrm rot="0">
              <a:off x="0" y="279569"/>
              <a:ext cx="216069" cy="21606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16" id="16"/>
            <p:cNvSpPr txBox="true"/>
            <p:nvPr/>
          </p:nvSpPr>
          <p:spPr>
            <a:xfrm rot="0">
              <a:off x="508319" y="-47625"/>
              <a:ext cx="5791794" cy="23971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optimizes energy by minimizing long-range transmissions. </a:t>
              </a:r>
            </a:p>
            <a:p>
              <a:pPr algn="l">
                <a:lnSpc>
                  <a:spcPts val="3674"/>
                </a:lnSpc>
              </a:pPr>
            </a:p>
          </p:txBody>
        </p:sp>
      </p:grpSp>
      <p:grpSp>
        <p:nvGrpSpPr>
          <p:cNvPr name="Group 17" id="17"/>
          <p:cNvGrpSpPr/>
          <p:nvPr/>
        </p:nvGrpSpPr>
        <p:grpSpPr>
          <a:xfrm rot="0">
            <a:off x="13207092" y="8002740"/>
            <a:ext cx="4674833" cy="1304939"/>
            <a:chOff x="0" y="0"/>
            <a:chExt cx="6233111" cy="1739919"/>
          </a:xfrm>
        </p:grpSpPr>
        <p:grpSp>
          <p:nvGrpSpPr>
            <p:cNvPr name="Group 18" id="18"/>
            <p:cNvGrpSpPr/>
            <p:nvPr/>
          </p:nvGrpSpPr>
          <p:grpSpPr>
            <a:xfrm rot="0">
              <a:off x="0" y="171535"/>
              <a:ext cx="216069" cy="21606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20" id="20"/>
            <p:cNvSpPr txBox="true"/>
            <p:nvPr/>
          </p:nvSpPr>
          <p:spPr>
            <a:xfrm rot="0">
              <a:off x="441317" y="-47625"/>
              <a:ext cx="5791794" cy="17875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K-means clustering assumes a fixed k, limiting optimal cluster placement. </a:t>
              </a:r>
            </a:p>
          </p:txBody>
        </p:sp>
      </p:grpSp>
      <p:grpSp>
        <p:nvGrpSpPr>
          <p:cNvPr name="Group 21" id="21"/>
          <p:cNvGrpSpPr/>
          <p:nvPr/>
        </p:nvGrpSpPr>
        <p:grpSpPr>
          <a:xfrm rot="0">
            <a:off x="8040230" y="3511550"/>
            <a:ext cx="9824884" cy="2143740"/>
            <a:chOff x="0" y="0"/>
            <a:chExt cx="13099846" cy="2858320"/>
          </a:xfrm>
        </p:grpSpPr>
        <p:grpSp>
          <p:nvGrpSpPr>
            <p:cNvPr name="Group 22" id="22"/>
            <p:cNvGrpSpPr/>
            <p:nvPr/>
          </p:nvGrpSpPr>
          <p:grpSpPr>
            <a:xfrm rot="0">
              <a:off x="0" y="233777"/>
              <a:ext cx="215700" cy="182726"/>
              <a:chOff x="0" y="0"/>
              <a:chExt cx="7495895" cy="6350000"/>
            </a:xfrm>
          </p:grpSpPr>
          <p:sp>
            <p:nvSpPr>
              <p:cNvPr name="Freeform 23" id="23"/>
              <p:cNvSpPr/>
              <p:nvPr/>
            </p:nvSpPr>
            <p:spPr>
              <a:xfrm flipH="false" flipV="false" rot="0">
                <a:off x="0" y="0"/>
                <a:ext cx="7495894" cy="6350000"/>
              </a:xfrm>
              <a:custGeom>
                <a:avLst/>
                <a:gdLst/>
                <a:ahLst/>
                <a:cxnLst/>
                <a:rect r="r" b="b" t="t" l="l"/>
                <a:pathLst>
                  <a:path h="6350000" w="7495894">
                    <a:moveTo>
                      <a:pt x="3747947" y="0"/>
                    </a:moveTo>
                    <a:cubicBezTo>
                      <a:pt x="1678013" y="0"/>
                      <a:pt x="0" y="1421496"/>
                      <a:pt x="0" y="3175000"/>
                    </a:cubicBezTo>
                    <a:cubicBezTo>
                      <a:pt x="0" y="4928504"/>
                      <a:pt x="1678013" y="6350000"/>
                      <a:pt x="3747947" y="6350000"/>
                    </a:cubicBezTo>
                    <a:cubicBezTo>
                      <a:pt x="5817882" y="6350000"/>
                      <a:pt x="7495894" y="4928504"/>
                      <a:pt x="7495894" y="3175000"/>
                    </a:cubicBezTo>
                    <a:cubicBezTo>
                      <a:pt x="7495894" y="1421496"/>
                      <a:pt x="5817882" y="0"/>
                      <a:pt x="3747947" y="0"/>
                    </a:cubicBezTo>
                    <a:close/>
                  </a:path>
                </a:pathLst>
              </a:custGeom>
              <a:solidFill>
                <a:srgbClr val="7EC0DA"/>
              </a:solidFill>
            </p:spPr>
          </p:sp>
        </p:grpSp>
        <p:sp>
          <p:nvSpPr>
            <p:cNvPr name="TextBox 24" id="24"/>
            <p:cNvSpPr txBox="true"/>
            <p:nvPr/>
          </p:nvSpPr>
          <p:spPr>
            <a:xfrm rot="0">
              <a:off x="776477" y="-57150"/>
              <a:ext cx="12323369" cy="2915470"/>
            </a:xfrm>
            <a:prstGeom prst="rect">
              <a:avLst/>
            </a:prstGeom>
          </p:spPr>
          <p:txBody>
            <a:bodyPr anchor="t" rtlCol="false" tIns="0" lIns="0" bIns="0" rIns="0">
              <a:spAutoFit/>
            </a:bodyPr>
            <a:lstStyle/>
            <a:p>
              <a:pPr algn="l">
                <a:lnSpc>
                  <a:spcPts val="4380"/>
                </a:lnSpc>
              </a:pPr>
              <a:r>
                <a:rPr lang="en-US" sz="3129">
                  <a:solidFill>
                    <a:srgbClr val="FFFFFF"/>
                  </a:solidFill>
                  <a:latin typeface="Barlow Light"/>
                  <a:ea typeface="Barlow Light"/>
                  <a:cs typeface="Barlow Light"/>
                  <a:sym typeface="Barlow Light"/>
                </a:rPr>
                <a:t>Dynamic CH selection optimizes performance based on energy levels, with a realistic multi-hop routing and distance-based energy dissipation model.</a:t>
              </a:r>
            </a:p>
            <a:p>
              <a:pPr algn="l">
                <a:lnSpc>
                  <a:spcPts val="4380"/>
                </a:lnSpc>
              </a:pPr>
            </a:p>
          </p:txBody>
        </p:sp>
      </p:grpSp>
      <p:grpSp>
        <p:nvGrpSpPr>
          <p:cNvPr name="Group 25" id="25"/>
          <p:cNvGrpSpPr/>
          <p:nvPr/>
        </p:nvGrpSpPr>
        <p:grpSpPr>
          <a:xfrm rot="0">
            <a:off x="8146215" y="8574184"/>
            <a:ext cx="162052" cy="16205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Freeform 27" id="27"/>
          <p:cNvSpPr/>
          <p:nvPr/>
        </p:nvSpPr>
        <p:spPr>
          <a:xfrm flipH="false" flipV="false" rot="0">
            <a:off x="747661" y="2880782"/>
            <a:ext cx="6787191" cy="6845785"/>
          </a:xfrm>
          <a:custGeom>
            <a:avLst/>
            <a:gdLst/>
            <a:ahLst/>
            <a:cxnLst/>
            <a:rect r="r" b="b" t="t" l="l"/>
            <a:pathLst>
              <a:path h="6845785" w="6787191">
                <a:moveTo>
                  <a:pt x="0" y="0"/>
                </a:moveTo>
                <a:lnTo>
                  <a:pt x="6787191" y="0"/>
                </a:lnTo>
                <a:lnTo>
                  <a:pt x="6787191" y="6845786"/>
                </a:lnTo>
                <a:lnTo>
                  <a:pt x="0" y="6845786"/>
                </a:lnTo>
                <a:lnTo>
                  <a:pt x="0" y="0"/>
                </a:lnTo>
                <a:close/>
              </a:path>
            </a:pathLst>
          </a:custGeom>
          <a:blipFill>
            <a:blip r:embed="rId6"/>
            <a:stretch>
              <a:fillRect l="0" t="0" r="0" b="0"/>
            </a:stretch>
          </a:blipFill>
        </p:spPr>
      </p:sp>
      <p:sp>
        <p:nvSpPr>
          <p:cNvPr name="TextBox 28" id="28"/>
          <p:cNvSpPr txBox="true"/>
          <p:nvPr/>
        </p:nvSpPr>
        <p:spPr>
          <a:xfrm rot="0">
            <a:off x="13610443" y="6688093"/>
            <a:ext cx="4343845" cy="8953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Static thresholds may not suit all network sizes.</a:t>
            </a:r>
          </a:p>
        </p:txBody>
      </p:sp>
      <p:sp>
        <p:nvSpPr>
          <p:cNvPr name="TextBox 29" id="29"/>
          <p:cNvSpPr txBox="true"/>
          <p:nvPr/>
        </p:nvSpPr>
        <p:spPr>
          <a:xfrm rot="0">
            <a:off x="8582642" y="445070"/>
            <a:ext cx="7853149" cy="1296671"/>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Using K-means clustering for energy-efficient communication.</a:t>
            </a:r>
          </a:p>
        </p:txBody>
      </p:sp>
      <p:sp>
        <p:nvSpPr>
          <p:cNvPr name="TextBox 30" id="30"/>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4</a:t>
            </a:r>
          </a:p>
        </p:txBody>
      </p:sp>
      <p:sp>
        <p:nvSpPr>
          <p:cNvPr name="TextBox 31" id="31"/>
          <p:cNvSpPr txBox="true"/>
          <p:nvPr/>
        </p:nvSpPr>
        <p:spPr>
          <a:xfrm rot="0">
            <a:off x="747661" y="1767840"/>
            <a:ext cx="5862866"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K-means clustering</a:t>
            </a:r>
          </a:p>
        </p:txBody>
      </p:sp>
      <p:sp>
        <p:nvSpPr>
          <p:cNvPr name="TextBox 32" id="32"/>
          <p:cNvSpPr txBox="true"/>
          <p:nvPr/>
        </p:nvSpPr>
        <p:spPr>
          <a:xfrm rot="0">
            <a:off x="8527455" y="8374215"/>
            <a:ext cx="4343845" cy="4381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Scalable and customizable.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242098" y="476877"/>
            <a:ext cx="13803803" cy="8886198"/>
          </a:xfrm>
          <a:custGeom>
            <a:avLst/>
            <a:gdLst/>
            <a:ahLst/>
            <a:cxnLst/>
            <a:rect r="r" b="b" t="t" l="l"/>
            <a:pathLst>
              <a:path h="8886198" w="13803803">
                <a:moveTo>
                  <a:pt x="0" y="0"/>
                </a:moveTo>
                <a:lnTo>
                  <a:pt x="13803804" y="0"/>
                </a:lnTo>
                <a:lnTo>
                  <a:pt x="13803804" y="8886198"/>
                </a:lnTo>
                <a:lnTo>
                  <a:pt x="0" y="8886198"/>
                </a:lnTo>
                <a:lnTo>
                  <a:pt x="0" y="0"/>
                </a:lnTo>
                <a:close/>
              </a:path>
            </a:pathLst>
          </a:custGeom>
          <a:blipFill>
            <a:blip r:embed="rId2"/>
            <a:stretch>
              <a:fillRect l="0" t="0" r="0" b="0"/>
            </a:stretch>
          </a:blipFill>
        </p:spPr>
      </p:sp>
      <p:sp>
        <p:nvSpPr>
          <p:cNvPr name="TextBox 3" id="3"/>
          <p:cNvSpPr txBox="true"/>
          <p:nvPr/>
        </p:nvSpPr>
        <p:spPr>
          <a:xfrm rot="0">
            <a:off x="7256550" y="9542514"/>
            <a:ext cx="13803803" cy="438164"/>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Barlow Bold"/>
                <a:ea typeface="Barlow Bold"/>
                <a:cs typeface="Barlow Bold"/>
                <a:sym typeface="Barlow Bold"/>
              </a:rPr>
              <a:t>(NUMBER OF ROUNDS SIGNIFICNTLY LESS)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065189" y="553339"/>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4" id="4"/>
          <p:cNvGrpSpPr/>
          <p:nvPr/>
        </p:nvGrpSpPr>
        <p:grpSpPr>
          <a:xfrm rot="0">
            <a:off x="8109405" y="3226408"/>
            <a:ext cx="162052" cy="1620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pic>
        <p:nvPicPr>
          <p:cNvPr name="Picture 6" id="6"/>
          <p:cNvPicPr>
            <a:picLocks noChangeAspect="true"/>
          </p:cNvPicPr>
          <p:nvPr/>
        </p:nvPicPr>
        <p:blipFill>
          <a:blip r:embed="rId2"/>
          <a:srcRect l="0" t="0" r="0" b="0"/>
          <a:stretch>
            <a:fillRect/>
          </a:stretch>
        </p:blipFill>
        <p:spPr>
          <a:xfrm flipH="false" flipV="false" rot="0">
            <a:off x="9883971" y="5143500"/>
            <a:ext cx="816919" cy="755650"/>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710914" y="5100007"/>
            <a:ext cx="795147" cy="799143"/>
          </a:xfrm>
          <a:prstGeom prst="rect">
            <a:avLst/>
          </a:prstGeom>
        </p:spPr>
      </p:pic>
      <p:sp>
        <p:nvSpPr>
          <p:cNvPr name="Freeform 8" id="8"/>
          <p:cNvSpPr/>
          <p:nvPr/>
        </p:nvSpPr>
        <p:spPr>
          <a:xfrm flipH="false" flipV="false" rot="0">
            <a:off x="12834489" y="5143500"/>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3163930" y="6396101"/>
            <a:ext cx="162052" cy="16205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1" id="11"/>
          <p:cNvGrpSpPr/>
          <p:nvPr/>
        </p:nvGrpSpPr>
        <p:grpSpPr>
          <a:xfrm rot="0">
            <a:off x="8109405" y="6477127"/>
            <a:ext cx="162052" cy="16205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3" id="13"/>
          <p:cNvGrpSpPr/>
          <p:nvPr/>
        </p:nvGrpSpPr>
        <p:grpSpPr>
          <a:xfrm rot="0">
            <a:off x="13170282" y="7663124"/>
            <a:ext cx="162052" cy="16205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5" id="15"/>
          <p:cNvGrpSpPr/>
          <p:nvPr/>
        </p:nvGrpSpPr>
        <p:grpSpPr>
          <a:xfrm rot="0">
            <a:off x="8109405" y="8105916"/>
            <a:ext cx="162052" cy="16205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Freeform 17" id="17"/>
          <p:cNvSpPr/>
          <p:nvPr/>
        </p:nvSpPr>
        <p:spPr>
          <a:xfrm flipH="false" flipV="false" rot="0">
            <a:off x="618453" y="3019082"/>
            <a:ext cx="6748001" cy="6806257"/>
          </a:xfrm>
          <a:custGeom>
            <a:avLst/>
            <a:gdLst/>
            <a:ahLst/>
            <a:cxnLst/>
            <a:rect r="r" b="b" t="t" l="l"/>
            <a:pathLst>
              <a:path h="6806257" w="6748001">
                <a:moveTo>
                  <a:pt x="0" y="0"/>
                </a:moveTo>
                <a:lnTo>
                  <a:pt x="6748002" y="0"/>
                </a:lnTo>
                <a:lnTo>
                  <a:pt x="6748002" y="6806257"/>
                </a:lnTo>
                <a:lnTo>
                  <a:pt x="0" y="6806257"/>
                </a:lnTo>
                <a:lnTo>
                  <a:pt x="0" y="0"/>
                </a:lnTo>
                <a:close/>
              </a:path>
            </a:pathLst>
          </a:custGeom>
          <a:blipFill>
            <a:blip r:embed="rId6"/>
            <a:stretch>
              <a:fillRect l="0" t="0" r="0" b="0"/>
            </a:stretch>
          </a:blipFill>
        </p:spPr>
      </p:sp>
      <p:sp>
        <p:nvSpPr>
          <p:cNvPr name="TextBox 18" id="18"/>
          <p:cNvSpPr txBox="true"/>
          <p:nvPr/>
        </p:nvSpPr>
        <p:spPr>
          <a:xfrm rot="0">
            <a:off x="8530984" y="2961932"/>
            <a:ext cx="9350942" cy="1976995"/>
          </a:xfrm>
          <a:prstGeom prst="rect">
            <a:avLst/>
          </a:prstGeom>
        </p:spPr>
        <p:txBody>
          <a:bodyPr anchor="t" rtlCol="false" tIns="0" lIns="0" bIns="0" rIns="0">
            <a:spAutoFit/>
          </a:bodyPr>
          <a:lstStyle/>
          <a:p>
            <a:pPr algn="l">
              <a:lnSpc>
                <a:spcPts val="3923"/>
              </a:lnSpc>
            </a:pPr>
            <a:r>
              <a:rPr lang="en-US" sz="2802">
                <a:solidFill>
                  <a:srgbClr val="FFFFFF"/>
                </a:solidFill>
                <a:latin typeface="Barlow Light"/>
                <a:ea typeface="Barlow Light"/>
                <a:cs typeface="Barlow Light"/>
                <a:sym typeface="Barlow Light"/>
              </a:rPr>
              <a:t>K-means clustering efficiently groups nodes for energy-saving, with distance-based energy dissipation modeling realistic multi-hop communication.</a:t>
            </a:r>
          </a:p>
          <a:p>
            <a:pPr algn="l">
              <a:lnSpc>
                <a:spcPts val="3923"/>
              </a:lnSpc>
            </a:pPr>
          </a:p>
        </p:txBody>
      </p:sp>
      <p:sp>
        <p:nvSpPr>
          <p:cNvPr name="TextBox 19" id="19"/>
          <p:cNvSpPr txBox="true"/>
          <p:nvPr/>
        </p:nvSpPr>
        <p:spPr>
          <a:xfrm rot="0">
            <a:off x="8490644" y="6219825"/>
            <a:ext cx="4343845" cy="18097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Multi Hop enhances energy efficiency and scalability for large networks. </a:t>
            </a:r>
          </a:p>
          <a:p>
            <a:pPr algn="l">
              <a:lnSpc>
                <a:spcPts val="3674"/>
              </a:lnSpc>
            </a:pPr>
          </a:p>
        </p:txBody>
      </p:sp>
      <p:sp>
        <p:nvSpPr>
          <p:cNvPr name="TextBox 20" id="20"/>
          <p:cNvSpPr txBox="true"/>
          <p:nvPr/>
        </p:nvSpPr>
        <p:spPr>
          <a:xfrm rot="0">
            <a:off x="13501269" y="7486848"/>
            <a:ext cx="4343845" cy="1352564"/>
          </a:xfrm>
          <a:prstGeom prst="rect">
            <a:avLst/>
          </a:prstGeom>
        </p:spPr>
        <p:txBody>
          <a:bodyPr anchor="t" rtlCol="false" tIns="0" lIns="0" bIns="0" rIns="0">
            <a:spAutoFit/>
          </a:bodyPr>
          <a:lstStyle/>
          <a:p>
            <a:pPr algn="l">
              <a:lnSpc>
                <a:spcPts val="3674"/>
              </a:lnSpc>
            </a:pPr>
            <a:r>
              <a:rPr lang="en-US" sz="2624">
                <a:solidFill>
                  <a:srgbClr val="FFFFFF"/>
                </a:solidFill>
                <a:latin typeface="Barlow"/>
                <a:ea typeface="Barlow"/>
                <a:cs typeface="Barlow"/>
                <a:sym typeface="Barlow"/>
              </a:rPr>
              <a:t>Human intervention for dedicated node location is not realistically possible.</a:t>
            </a:r>
          </a:p>
        </p:txBody>
      </p:sp>
      <p:sp>
        <p:nvSpPr>
          <p:cNvPr name="TextBox 21" id="21"/>
          <p:cNvSpPr txBox="true"/>
          <p:nvPr/>
        </p:nvSpPr>
        <p:spPr>
          <a:xfrm rot="0">
            <a:off x="13573632" y="6219825"/>
            <a:ext cx="4343845" cy="8953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Managing local stations adds computation and complexity.</a:t>
            </a:r>
          </a:p>
        </p:txBody>
      </p:sp>
      <p:sp>
        <p:nvSpPr>
          <p:cNvPr name="TextBox 22" id="22"/>
          <p:cNvSpPr txBox="true"/>
          <p:nvPr/>
        </p:nvSpPr>
        <p:spPr>
          <a:xfrm rot="0">
            <a:off x="8490644" y="7905948"/>
            <a:ext cx="4343845" cy="13525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Local stations reduce CH burden by enabling intermediate data transfer.</a:t>
            </a:r>
          </a:p>
        </p:txBody>
      </p:sp>
      <p:sp>
        <p:nvSpPr>
          <p:cNvPr name="TextBox 23" id="23"/>
          <p:cNvSpPr txBox="true"/>
          <p:nvPr/>
        </p:nvSpPr>
        <p:spPr>
          <a:xfrm rot="0">
            <a:off x="8409619" y="348269"/>
            <a:ext cx="9616374" cy="2251712"/>
          </a:xfrm>
          <a:prstGeom prst="rect">
            <a:avLst/>
          </a:prstGeom>
        </p:spPr>
        <p:txBody>
          <a:bodyPr anchor="t" rtlCol="false" tIns="0" lIns="0" bIns="0" rIns="0">
            <a:spAutoFit/>
          </a:bodyPr>
          <a:lstStyle/>
          <a:p>
            <a:pPr algn="l">
              <a:lnSpc>
                <a:spcPts val="4484"/>
              </a:lnSpc>
            </a:pPr>
            <a:r>
              <a:rPr lang="en-US" sz="3203">
                <a:solidFill>
                  <a:srgbClr val="FFFFFF"/>
                </a:solidFill>
                <a:latin typeface="Barlow Light"/>
                <a:ea typeface="Barlow Light"/>
                <a:cs typeface="Barlow Light"/>
                <a:sym typeface="Barlow Light"/>
              </a:rPr>
              <a:t>Local Stations for intermediate data aggregation. Nodes are clustered using K-means, and cluster heads (CHs) transmit data to local stations (placed at cluster centers) before relaying it to the base station.</a:t>
            </a:r>
          </a:p>
        </p:txBody>
      </p:sp>
      <p:sp>
        <p:nvSpPr>
          <p:cNvPr name="TextBox 24" id="24"/>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5</a:t>
            </a:r>
          </a:p>
        </p:txBody>
      </p:sp>
      <p:sp>
        <p:nvSpPr>
          <p:cNvPr name="TextBox 25" id="25"/>
          <p:cNvSpPr txBox="true"/>
          <p:nvPr/>
        </p:nvSpPr>
        <p:spPr>
          <a:xfrm rot="0">
            <a:off x="747661" y="1767840"/>
            <a:ext cx="5862866"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Local Stations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177867" y="659052"/>
            <a:ext cx="13932266" cy="8968896"/>
          </a:xfrm>
          <a:custGeom>
            <a:avLst/>
            <a:gdLst/>
            <a:ahLst/>
            <a:cxnLst/>
            <a:rect r="r" b="b" t="t" l="l"/>
            <a:pathLst>
              <a:path h="8968896" w="13932266">
                <a:moveTo>
                  <a:pt x="0" y="0"/>
                </a:moveTo>
                <a:lnTo>
                  <a:pt x="13932266" y="0"/>
                </a:lnTo>
                <a:lnTo>
                  <a:pt x="13932266" y="8968896"/>
                </a:lnTo>
                <a:lnTo>
                  <a:pt x="0" y="896889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3" r="0" b="-793"/>
            </a:stretch>
          </a:blipFill>
        </p:spPr>
      </p:sp>
      <p:sp>
        <p:nvSpPr>
          <p:cNvPr name="TextBox 3" id="3"/>
          <p:cNvSpPr txBox="true"/>
          <p:nvPr/>
        </p:nvSpPr>
        <p:spPr>
          <a:xfrm rot="0">
            <a:off x="1028700" y="1028700"/>
            <a:ext cx="15189475" cy="1615523"/>
          </a:xfrm>
          <a:prstGeom prst="rect">
            <a:avLst/>
          </a:prstGeom>
        </p:spPr>
        <p:txBody>
          <a:bodyPr anchor="t" rtlCol="false" tIns="0" lIns="0" bIns="0" rIns="0">
            <a:spAutoFit/>
          </a:bodyPr>
          <a:lstStyle/>
          <a:p>
            <a:pPr algn="l">
              <a:lnSpc>
                <a:spcPts val="12763"/>
              </a:lnSpc>
            </a:pPr>
            <a:r>
              <a:rPr lang="en-US" sz="10636" b="true">
                <a:solidFill>
                  <a:srgbClr val="FFFFFF"/>
                </a:solidFill>
                <a:latin typeface="Barlow Condensed Semi-Bold"/>
                <a:ea typeface="Barlow Condensed Semi-Bold"/>
                <a:cs typeface="Barlow Condensed Semi-Bold"/>
                <a:sym typeface="Barlow Condensed Semi-Bold"/>
              </a:rPr>
              <a:t>OUR TEAM HAS:</a:t>
            </a:r>
          </a:p>
        </p:txBody>
      </p:sp>
      <p:sp>
        <p:nvSpPr>
          <p:cNvPr name="TextBox 4" id="4"/>
          <p:cNvSpPr txBox="true"/>
          <p:nvPr/>
        </p:nvSpPr>
        <p:spPr>
          <a:xfrm rot="0">
            <a:off x="1028700" y="3213918"/>
            <a:ext cx="10793274" cy="3735338"/>
          </a:xfrm>
          <a:prstGeom prst="rect">
            <a:avLst/>
          </a:prstGeom>
        </p:spPr>
        <p:txBody>
          <a:bodyPr anchor="t" rtlCol="false" tIns="0" lIns="0" bIns="0" rIns="0">
            <a:spAutoFit/>
          </a:bodyPr>
          <a:lstStyle/>
          <a:p>
            <a:pPr algn="l">
              <a:lnSpc>
                <a:spcPts val="5939"/>
              </a:lnSpc>
            </a:pPr>
            <a:r>
              <a:rPr lang="en-US" sz="3959" b="true">
                <a:solidFill>
                  <a:srgbClr val="FFFFFF"/>
                </a:solidFill>
                <a:latin typeface="Barlow Bold"/>
                <a:ea typeface="Barlow Bold"/>
                <a:cs typeface="Barlow Bold"/>
                <a:sym typeface="Barlow Bold"/>
              </a:rPr>
              <a:t>VEDANSHI VERMA</a:t>
            </a:r>
          </a:p>
          <a:p>
            <a:pPr algn="l">
              <a:lnSpc>
                <a:spcPts val="5939"/>
              </a:lnSpc>
            </a:pPr>
            <a:r>
              <a:rPr lang="en-US" sz="3959" b="true">
                <a:solidFill>
                  <a:srgbClr val="FFFFFF"/>
                </a:solidFill>
                <a:latin typeface="Barlow Bold"/>
                <a:ea typeface="Barlow Bold"/>
                <a:cs typeface="Barlow Bold"/>
                <a:sym typeface="Barlow Bold"/>
              </a:rPr>
              <a:t>SPARSH RATHI</a:t>
            </a:r>
          </a:p>
          <a:p>
            <a:pPr algn="l">
              <a:lnSpc>
                <a:spcPts val="5939"/>
              </a:lnSpc>
            </a:pPr>
            <a:r>
              <a:rPr lang="en-US" sz="3959" b="true">
                <a:solidFill>
                  <a:srgbClr val="FFFFFF"/>
                </a:solidFill>
                <a:latin typeface="Barlow Bold"/>
                <a:ea typeface="Barlow Bold"/>
                <a:cs typeface="Barlow Bold"/>
                <a:sym typeface="Barlow Bold"/>
              </a:rPr>
              <a:t>SATHWIKA</a:t>
            </a:r>
          </a:p>
          <a:p>
            <a:pPr algn="l">
              <a:lnSpc>
                <a:spcPts val="5939"/>
              </a:lnSpc>
            </a:pPr>
            <a:r>
              <a:rPr lang="en-US" sz="3959" b="true">
                <a:solidFill>
                  <a:srgbClr val="FFFFFF"/>
                </a:solidFill>
                <a:latin typeface="Barlow Bold"/>
                <a:ea typeface="Barlow Bold"/>
                <a:cs typeface="Barlow Bold"/>
                <a:sym typeface="Barlow Bold"/>
              </a:rPr>
              <a:t>ARYAN RAY</a:t>
            </a:r>
          </a:p>
          <a:p>
            <a:pPr algn="l">
              <a:lnSpc>
                <a:spcPts val="59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065189" y="553339"/>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4" id="4"/>
          <p:cNvGrpSpPr/>
          <p:nvPr/>
        </p:nvGrpSpPr>
        <p:grpSpPr>
          <a:xfrm rot="0">
            <a:off x="8109405" y="3226408"/>
            <a:ext cx="162052" cy="1620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pic>
        <p:nvPicPr>
          <p:cNvPr name="Picture 6" id="6"/>
          <p:cNvPicPr>
            <a:picLocks noChangeAspect="true"/>
          </p:cNvPicPr>
          <p:nvPr/>
        </p:nvPicPr>
        <p:blipFill>
          <a:blip r:embed="rId2"/>
          <a:srcRect l="0" t="0" r="0" b="0"/>
          <a:stretch>
            <a:fillRect/>
          </a:stretch>
        </p:blipFill>
        <p:spPr>
          <a:xfrm flipH="false" flipV="false" rot="0">
            <a:off x="9883971" y="5143500"/>
            <a:ext cx="816919" cy="755650"/>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710914" y="5100007"/>
            <a:ext cx="795147" cy="799143"/>
          </a:xfrm>
          <a:prstGeom prst="rect">
            <a:avLst/>
          </a:prstGeom>
        </p:spPr>
      </p:pic>
      <p:sp>
        <p:nvSpPr>
          <p:cNvPr name="Freeform 8" id="8"/>
          <p:cNvSpPr/>
          <p:nvPr/>
        </p:nvSpPr>
        <p:spPr>
          <a:xfrm flipH="false" flipV="false" rot="0">
            <a:off x="12834489" y="5143500"/>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3163930" y="6396101"/>
            <a:ext cx="162052" cy="16205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1" id="11"/>
          <p:cNvGrpSpPr/>
          <p:nvPr/>
        </p:nvGrpSpPr>
        <p:grpSpPr>
          <a:xfrm rot="0">
            <a:off x="8109405" y="6477127"/>
            <a:ext cx="162052" cy="16205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3" id="13"/>
          <p:cNvGrpSpPr/>
          <p:nvPr/>
        </p:nvGrpSpPr>
        <p:grpSpPr>
          <a:xfrm rot="0">
            <a:off x="13170282" y="7663124"/>
            <a:ext cx="162052" cy="16205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5" id="15"/>
          <p:cNvGrpSpPr/>
          <p:nvPr/>
        </p:nvGrpSpPr>
        <p:grpSpPr>
          <a:xfrm rot="0">
            <a:off x="8109405" y="8105916"/>
            <a:ext cx="162052" cy="16205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Freeform 17" id="17"/>
          <p:cNvSpPr/>
          <p:nvPr/>
        </p:nvSpPr>
        <p:spPr>
          <a:xfrm flipH="false" flipV="false" rot="0">
            <a:off x="606997" y="3180386"/>
            <a:ext cx="6759457" cy="6817812"/>
          </a:xfrm>
          <a:custGeom>
            <a:avLst/>
            <a:gdLst/>
            <a:ahLst/>
            <a:cxnLst/>
            <a:rect r="r" b="b" t="t" l="l"/>
            <a:pathLst>
              <a:path h="6817812" w="6759457">
                <a:moveTo>
                  <a:pt x="0" y="0"/>
                </a:moveTo>
                <a:lnTo>
                  <a:pt x="6759458" y="0"/>
                </a:lnTo>
                <a:lnTo>
                  <a:pt x="6759458" y="6817812"/>
                </a:lnTo>
                <a:lnTo>
                  <a:pt x="0" y="6817812"/>
                </a:lnTo>
                <a:lnTo>
                  <a:pt x="0" y="0"/>
                </a:lnTo>
                <a:close/>
              </a:path>
            </a:pathLst>
          </a:custGeom>
          <a:blipFill>
            <a:blip r:embed="rId6"/>
            <a:stretch>
              <a:fillRect l="0" t="0" r="0" b="0"/>
            </a:stretch>
          </a:blipFill>
        </p:spPr>
      </p:sp>
      <p:sp>
        <p:nvSpPr>
          <p:cNvPr name="TextBox 18" id="18"/>
          <p:cNvSpPr txBox="true"/>
          <p:nvPr/>
        </p:nvSpPr>
        <p:spPr>
          <a:xfrm rot="0">
            <a:off x="8530984" y="2961932"/>
            <a:ext cx="9350942" cy="1976995"/>
          </a:xfrm>
          <a:prstGeom prst="rect">
            <a:avLst/>
          </a:prstGeom>
        </p:spPr>
        <p:txBody>
          <a:bodyPr anchor="t" rtlCol="false" tIns="0" lIns="0" bIns="0" rIns="0">
            <a:spAutoFit/>
          </a:bodyPr>
          <a:lstStyle/>
          <a:p>
            <a:pPr algn="l">
              <a:lnSpc>
                <a:spcPts val="3923"/>
              </a:lnSpc>
            </a:pPr>
            <a:r>
              <a:rPr lang="en-US" sz="2802">
                <a:solidFill>
                  <a:srgbClr val="FFFFFF"/>
                </a:solidFill>
                <a:latin typeface="Barlow Light"/>
                <a:ea typeface="Barlow Light"/>
                <a:cs typeface="Barlow Light"/>
                <a:sym typeface="Barlow Light"/>
              </a:rPr>
              <a:t>K-means clustering efficiently groups nodes for energy-saving, with distance-based energy dissipation modeling realistic multi-hop communication.</a:t>
            </a:r>
          </a:p>
          <a:p>
            <a:pPr algn="l">
              <a:lnSpc>
                <a:spcPts val="3923"/>
              </a:lnSpc>
            </a:pPr>
          </a:p>
        </p:txBody>
      </p:sp>
      <p:sp>
        <p:nvSpPr>
          <p:cNvPr name="TextBox 19" id="19"/>
          <p:cNvSpPr txBox="true"/>
          <p:nvPr/>
        </p:nvSpPr>
        <p:spPr>
          <a:xfrm rot="0">
            <a:off x="8490644" y="6219825"/>
            <a:ext cx="4343845" cy="18097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Multi Hop enhances energy efficiency and scalability for large networks. </a:t>
            </a:r>
          </a:p>
          <a:p>
            <a:pPr algn="l">
              <a:lnSpc>
                <a:spcPts val="3674"/>
              </a:lnSpc>
            </a:pPr>
          </a:p>
        </p:txBody>
      </p:sp>
      <p:sp>
        <p:nvSpPr>
          <p:cNvPr name="TextBox 20" id="20"/>
          <p:cNvSpPr txBox="true"/>
          <p:nvPr/>
        </p:nvSpPr>
        <p:spPr>
          <a:xfrm rot="0">
            <a:off x="13501269" y="7486848"/>
            <a:ext cx="4343845" cy="1352564"/>
          </a:xfrm>
          <a:prstGeom prst="rect">
            <a:avLst/>
          </a:prstGeom>
        </p:spPr>
        <p:txBody>
          <a:bodyPr anchor="t" rtlCol="false" tIns="0" lIns="0" bIns="0" rIns="0">
            <a:spAutoFit/>
          </a:bodyPr>
          <a:lstStyle/>
          <a:p>
            <a:pPr algn="l">
              <a:lnSpc>
                <a:spcPts val="3674"/>
              </a:lnSpc>
            </a:pPr>
            <a:r>
              <a:rPr lang="en-US" sz="2624">
                <a:solidFill>
                  <a:srgbClr val="FFFFFF"/>
                </a:solidFill>
                <a:latin typeface="Barlow"/>
                <a:ea typeface="Barlow"/>
                <a:cs typeface="Barlow"/>
                <a:sym typeface="Barlow"/>
              </a:rPr>
              <a:t>Human intervention for dedicated node location is not realistically possible.</a:t>
            </a:r>
          </a:p>
        </p:txBody>
      </p:sp>
      <p:sp>
        <p:nvSpPr>
          <p:cNvPr name="TextBox 21" id="21"/>
          <p:cNvSpPr txBox="true"/>
          <p:nvPr/>
        </p:nvSpPr>
        <p:spPr>
          <a:xfrm rot="0">
            <a:off x="13573632" y="6219825"/>
            <a:ext cx="4343845" cy="8953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Managing local stations adds computation and complexity.</a:t>
            </a:r>
          </a:p>
        </p:txBody>
      </p:sp>
      <p:sp>
        <p:nvSpPr>
          <p:cNvPr name="TextBox 22" id="22"/>
          <p:cNvSpPr txBox="true"/>
          <p:nvPr/>
        </p:nvSpPr>
        <p:spPr>
          <a:xfrm rot="0">
            <a:off x="8490644" y="7905948"/>
            <a:ext cx="4343845" cy="135256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Local stations reduce CH burden by enabling intermediate data transfer.</a:t>
            </a:r>
          </a:p>
        </p:txBody>
      </p:sp>
      <p:sp>
        <p:nvSpPr>
          <p:cNvPr name="TextBox 23" id="23"/>
          <p:cNvSpPr txBox="true"/>
          <p:nvPr/>
        </p:nvSpPr>
        <p:spPr>
          <a:xfrm rot="0">
            <a:off x="8409619" y="348269"/>
            <a:ext cx="9616374" cy="2251712"/>
          </a:xfrm>
          <a:prstGeom prst="rect">
            <a:avLst/>
          </a:prstGeom>
        </p:spPr>
        <p:txBody>
          <a:bodyPr anchor="t" rtlCol="false" tIns="0" lIns="0" bIns="0" rIns="0">
            <a:spAutoFit/>
          </a:bodyPr>
          <a:lstStyle/>
          <a:p>
            <a:pPr algn="l">
              <a:lnSpc>
                <a:spcPts val="4484"/>
              </a:lnSpc>
            </a:pPr>
            <a:r>
              <a:rPr lang="en-US" sz="3203">
                <a:solidFill>
                  <a:srgbClr val="FFFFFF"/>
                </a:solidFill>
                <a:latin typeface="Barlow Light"/>
                <a:ea typeface="Barlow Light"/>
                <a:cs typeface="Barlow Light"/>
                <a:sym typeface="Barlow Light"/>
              </a:rPr>
              <a:t>Local Stations for intermediate data aggregation. Nodes are clustered using K-means, and cluster heads (CHs) transmit data to local stations (placed near cluster centers) before relaying it to the base station.</a:t>
            </a:r>
          </a:p>
        </p:txBody>
      </p:sp>
      <p:sp>
        <p:nvSpPr>
          <p:cNvPr name="TextBox 24" id="24"/>
          <p:cNvSpPr txBox="true"/>
          <p:nvPr/>
        </p:nvSpPr>
        <p:spPr>
          <a:xfrm rot="0">
            <a:off x="747661" y="395894"/>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6</a:t>
            </a:r>
          </a:p>
        </p:txBody>
      </p:sp>
      <p:sp>
        <p:nvSpPr>
          <p:cNvPr name="TextBox 25" id="25"/>
          <p:cNvSpPr txBox="true"/>
          <p:nvPr/>
        </p:nvSpPr>
        <p:spPr>
          <a:xfrm rot="0">
            <a:off x="747661" y="1643842"/>
            <a:ext cx="5722024" cy="1251242"/>
          </a:xfrm>
          <a:prstGeom prst="rect">
            <a:avLst/>
          </a:prstGeom>
        </p:spPr>
        <p:txBody>
          <a:bodyPr anchor="t" rtlCol="false" tIns="0" lIns="0" bIns="0" rIns="0">
            <a:spAutoFit/>
          </a:bodyPr>
          <a:lstStyle/>
          <a:p>
            <a:pPr algn="l">
              <a:lnSpc>
                <a:spcPts val="4921"/>
              </a:lnSpc>
            </a:pPr>
            <a:r>
              <a:rPr lang="en-US" sz="4101" b="true">
                <a:solidFill>
                  <a:srgbClr val="FFFFFF"/>
                </a:solidFill>
                <a:latin typeface="Barlow Condensed Bold"/>
                <a:ea typeface="Barlow Condensed Bold"/>
                <a:cs typeface="Barlow Condensed Bold"/>
                <a:sym typeface="Barlow Condensed Bold"/>
              </a:rPr>
              <a:t>Modified </a:t>
            </a:r>
          </a:p>
          <a:p>
            <a:pPr algn="l">
              <a:lnSpc>
                <a:spcPts val="4921"/>
              </a:lnSpc>
            </a:pPr>
            <a:r>
              <a:rPr lang="en-US" sz="4101" b="true">
                <a:solidFill>
                  <a:srgbClr val="FFFFFF"/>
                </a:solidFill>
                <a:latin typeface="Barlow Condensed Bold"/>
                <a:ea typeface="Barlow Condensed Bold"/>
                <a:cs typeface="Barlow Condensed Bold"/>
                <a:sym typeface="Barlow Condensed Bold"/>
              </a:rPr>
              <a:t>Local Stations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625186" y="1028700"/>
            <a:ext cx="13037628" cy="8392973"/>
          </a:xfrm>
          <a:custGeom>
            <a:avLst/>
            <a:gdLst/>
            <a:ahLst/>
            <a:cxnLst/>
            <a:rect r="r" b="b" t="t" l="l"/>
            <a:pathLst>
              <a:path h="8392973" w="13037628">
                <a:moveTo>
                  <a:pt x="0" y="0"/>
                </a:moveTo>
                <a:lnTo>
                  <a:pt x="13037628" y="0"/>
                </a:lnTo>
                <a:lnTo>
                  <a:pt x="13037628" y="8392973"/>
                </a:lnTo>
                <a:lnTo>
                  <a:pt x="0" y="8392973"/>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09" t="0" r="-6109" b="0"/>
            </a:stretch>
          </a:blipFill>
        </p:spPr>
      </p:sp>
      <p:sp>
        <p:nvSpPr>
          <p:cNvPr name="TextBox 3" id="3"/>
          <p:cNvSpPr txBox="true"/>
          <p:nvPr/>
        </p:nvSpPr>
        <p:spPr>
          <a:xfrm rot="0">
            <a:off x="1327960" y="3456934"/>
            <a:ext cx="16230600" cy="4095750"/>
          </a:xfrm>
          <a:prstGeom prst="rect">
            <a:avLst/>
          </a:prstGeom>
        </p:spPr>
        <p:txBody>
          <a:bodyPr anchor="t" rtlCol="false" tIns="0" lIns="0" bIns="0" rIns="0">
            <a:spAutoFit/>
          </a:bodyPr>
          <a:lstStyle/>
          <a:p>
            <a:pPr algn="l">
              <a:lnSpc>
                <a:spcPts val="10799"/>
              </a:lnSpc>
            </a:pPr>
            <a:r>
              <a:rPr lang="en-US" sz="8999" b="true">
                <a:solidFill>
                  <a:srgbClr val="FFFFFF"/>
                </a:solidFill>
                <a:latin typeface="Barlow Condensed Semi-Bold"/>
                <a:ea typeface="Barlow Condensed Semi-Bold"/>
                <a:cs typeface="Barlow Condensed Semi-Bold"/>
                <a:sym typeface="Barlow Condensed Semi-Bold"/>
              </a:rPr>
              <a:t>LET’S SEE THE</a:t>
            </a:r>
          </a:p>
          <a:p>
            <a:pPr algn="l">
              <a:lnSpc>
                <a:spcPts val="10799"/>
              </a:lnSpc>
            </a:pPr>
            <a:r>
              <a:rPr lang="en-US" sz="8999" b="true">
                <a:solidFill>
                  <a:srgbClr val="FFFFFF"/>
                </a:solidFill>
                <a:latin typeface="Barlow Condensed Semi-Bold"/>
                <a:ea typeface="Barlow Condensed Semi-Bold"/>
                <a:cs typeface="Barlow Condensed Semi-Bold"/>
                <a:sym typeface="Barlow Condensed Semi-Bold"/>
              </a:rPr>
              <a:t>PERFORMANCE COMPARISON METRICS.</a:t>
            </a:r>
          </a:p>
          <a:p>
            <a:pPr algn="l">
              <a:lnSpc>
                <a:spcPts val="10799"/>
              </a:lnSpc>
            </a:pPr>
          </a:p>
        </p:txBody>
      </p:sp>
      <p:sp>
        <p:nvSpPr>
          <p:cNvPr name="TextBox 4" id="4"/>
          <p:cNvSpPr txBox="true"/>
          <p:nvPr/>
        </p:nvSpPr>
        <p:spPr>
          <a:xfrm rot="0">
            <a:off x="10352466" y="9129615"/>
            <a:ext cx="7430540" cy="519224"/>
          </a:xfrm>
          <a:prstGeom prst="rect">
            <a:avLst/>
          </a:prstGeom>
        </p:spPr>
        <p:txBody>
          <a:bodyPr anchor="t" rtlCol="false" tIns="0" lIns="0" bIns="0" rIns="0">
            <a:spAutoFit/>
          </a:bodyPr>
          <a:lstStyle/>
          <a:p>
            <a:pPr algn="ctr">
              <a:lnSpc>
                <a:spcPts val="4347"/>
              </a:lnSpc>
              <a:spcBef>
                <a:spcPct val="0"/>
              </a:spcBef>
            </a:pPr>
            <a:r>
              <a:rPr lang="en-US" b="true" sz="3105">
                <a:solidFill>
                  <a:srgbClr val="FFFFFF"/>
                </a:solidFill>
                <a:latin typeface="Barlow Bold"/>
                <a:ea typeface="Barlow Bold"/>
                <a:cs typeface="Barlow Bold"/>
                <a:sym typeface="Barlow Bold"/>
              </a:rPr>
              <a:t>(IT’S ALL IN THE NUMBERS RIGHT?)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805432" y="577134"/>
            <a:ext cx="14186767" cy="9132731"/>
          </a:xfrm>
          <a:custGeom>
            <a:avLst/>
            <a:gdLst/>
            <a:ahLst/>
            <a:cxnLst/>
            <a:rect r="r" b="b" t="t" l="l"/>
            <a:pathLst>
              <a:path h="9132731" w="14186767">
                <a:moveTo>
                  <a:pt x="0" y="0"/>
                </a:moveTo>
                <a:lnTo>
                  <a:pt x="14186767" y="0"/>
                </a:lnTo>
                <a:lnTo>
                  <a:pt x="14186767" y="9132732"/>
                </a:lnTo>
                <a:lnTo>
                  <a:pt x="0" y="913273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588541" y="1067323"/>
            <a:ext cx="13910036" cy="2208217"/>
          </a:xfrm>
          <a:prstGeom prst="rect">
            <a:avLst/>
          </a:prstGeom>
        </p:spPr>
        <p:txBody>
          <a:bodyPr anchor="t" rtlCol="false" tIns="0" lIns="0" bIns="0" rIns="0">
            <a:spAutoFit/>
          </a:bodyPr>
          <a:lstStyle/>
          <a:p>
            <a:pPr algn="l">
              <a:lnSpc>
                <a:spcPts val="18521"/>
              </a:lnSpc>
              <a:spcBef>
                <a:spcPct val="0"/>
              </a:spcBef>
            </a:pPr>
            <a:r>
              <a:rPr lang="en-US" b="true" sz="11576">
                <a:solidFill>
                  <a:srgbClr val="FFFFFF"/>
                </a:solidFill>
                <a:latin typeface="Barlow Bold"/>
                <a:ea typeface="Barlow Bold"/>
                <a:cs typeface="Barlow Bold"/>
                <a:sym typeface="Barlow Bold"/>
              </a:rPr>
              <a:t>Results &amp; Outcomes</a:t>
            </a:r>
          </a:p>
        </p:txBody>
      </p:sp>
      <p:grpSp>
        <p:nvGrpSpPr>
          <p:cNvPr name="Group 3" id="3"/>
          <p:cNvGrpSpPr/>
          <p:nvPr/>
        </p:nvGrpSpPr>
        <p:grpSpPr>
          <a:xfrm rot="0">
            <a:off x="588541" y="4696595"/>
            <a:ext cx="17110917" cy="3874308"/>
            <a:chOff x="0" y="0"/>
            <a:chExt cx="22814556" cy="5165744"/>
          </a:xfrm>
        </p:grpSpPr>
        <p:sp>
          <p:nvSpPr>
            <p:cNvPr name="Freeform 4" id="4"/>
            <p:cNvSpPr/>
            <p:nvPr/>
          </p:nvSpPr>
          <p:spPr>
            <a:xfrm flipH="false" flipV="false" rot="0">
              <a:off x="0" y="127000"/>
              <a:ext cx="529302" cy="448463"/>
            </a:xfrm>
            <a:custGeom>
              <a:avLst/>
              <a:gdLst/>
              <a:ahLst/>
              <a:cxnLst/>
              <a:rect r="r" b="b" t="t" l="l"/>
              <a:pathLst>
                <a:path h="448463" w="529302">
                  <a:moveTo>
                    <a:pt x="0" y="0"/>
                  </a:moveTo>
                  <a:lnTo>
                    <a:pt x="529302" y="0"/>
                  </a:lnTo>
                  <a:lnTo>
                    <a:pt x="529302" y="448463"/>
                  </a:lnTo>
                  <a:lnTo>
                    <a:pt x="0" y="448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4146" y="-66675"/>
              <a:ext cx="21790411" cy="1528888"/>
            </a:xfrm>
            <a:prstGeom prst="rect">
              <a:avLst/>
            </a:prstGeom>
          </p:spPr>
          <p:txBody>
            <a:bodyPr anchor="t" rtlCol="false" tIns="0" lIns="0" bIns="0" rIns="0">
              <a:spAutoFit/>
            </a:bodyPr>
            <a:lstStyle/>
            <a:p>
              <a:pPr algn="l">
                <a:lnSpc>
                  <a:spcPts val="4654"/>
                </a:lnSpc>
              </a:pPr>
              <a:r>
                <a:rPr lang="en-US" sz="3324">
                  <a:solidFill>
                    <a:srgbClr val="FFFFFF"/>
                  </a:solidFill>
                  <a:latin typeface="Barlow Light"/>
                  <a:ea typeface="Barlow Light"/>
                  <a:cs typeface="Barlow Light"/>
                  <a:sym typeface="Barlow Light"/>
                </a:rPr>
                <a:t>Through the evaluation, Solution with Local Stations + Dynamic CH emerged as the most effective, demonstrating optimal energy efficiency and network longevity.</a:t>
              </a:r>
            </a:p>
          </p:txBody>
        </p:sp>
        <p:sp>
          <p:nvSpPr>
            <p:cNvPr name="Freeform 6" id="6"/>
            <p:cNvSpPr/>
            <p:nvPr/>
          </p:nvSpPr>
          <p:spPr>
            <a:xfrm flipH="false" flipV="false" rot="0">
              <a:off x="0" y="2100043"/>
              <a:ext cx="529302" cy="448463"/>
            </a:xfrm>
            <a:custGeom>
              <a:avLst/>
              <a:gdLst/>
              <a:ahLst/>
              <a:cxnLst/>
              <a:rect r="r" b="b" t="t" l="l"/>
              <a:pathLst>
                <a:path h="448463" w="529302">
                  <a:moveTo>
                    <a:pt x="0" y="0"/>
                  </a:moveTo>
                  <a:lnTo>
                    <a:pt x="529302" y="0"/>
                  </a:lnTo>
                  <a:lnTo>
                    <a:pt x="529302" y="448463"/>
                  </a:lnTo>
                  <a:lnTo>
                    <a:pt x="0" y="448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4146" y="1906368"/>
              <a:ext cx="21790411" cy="1528888"/>
            </a:xfrm>
            <a:prstGeom prst="rect">
              <a:avLst/>
            </a:prstGeom>
          </p:spPr>
          <p:txBody>
            <a:bodyPr anchor="t" rtlCol="false" tIns="0" lIns="0" bIns="0" rIns="0">
              <a:spAutoFit/>
            </a:bodyPr>
            <a:lstStyle/>
            <a:p>
              <a:pPr algn="l">
                <a:lnSpc>
                  <a:spcPts val="4654"/>
                </a:lnSpc>
              </a:pPr>
              <a:r>
                <a:rPr lang="en-US" sz="3324">
                  <a:solidFill>
                    <a:srgbClr val="FFFFFF"/>
                  </a:solidFill>
                  <a:latin typeface="Barlow Light"/>
                  <a:ea typeface="Barlow Light"/>
                  <a:cs typeface="Barlow Light"/>
                  <a:sym typeface="Barlow Light"/>
                </a:rPr>
                <a:t>While Solution 4, with just K means clustering showed promise in terms of network lifetime, it fell short in exhaustion rounds, indicating higher energy depletion rates.</a:t>
              </a:r>
            </a:p>
          </p:txBody>
        </p:sp>
        <p:sp>
          <p:nvSpPr>
            <p:cNvPr name="Freeform 8" id="8"/>
            <p:cNvSpPr/>
            <p:nvPr/>
          </p:nvSpPr>
          <p:spPr>
            <a:xfrm flipH="false" flipV="false" rot="0">
              <a:off x="0" y="3830531"/>
              <a:ext cx="529302" cy="448463"/>
            </a:xfrm>
            <a:custGeom>
              <a:avLst/>
              <a:gdLst/>
              <a:ahLst/>
              <a:cxnLst/>
              <a:rect r="r" b="b" t="t" l="l"/>
              <a:pathLst>
                <a:path h="448463" w="529302">
                  <a:moveTo>
                    <a:pt x="0" y="0"/>
                  </a:moveTo>
                  <a:lnTo>
                    <a:pt x="529302" y="0"/>
                  </a:lnTo>
                  <a:lnTo>
                    <a:pt x="529302" y="448463"/>
                  </a:lnTo>
                  <a:lnTo>
                    <a:pt x="0" y="448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4146" y="3636856"/>
              <a:ext cx="21790411" cy="1528888"/>
            </a:xfrm>
            <a:prstGeom prst="rect">
              <a:avLst/>
            </a:prstGeom>
          </p:spPr>
          <p:txBody>
            <a:bodyPr anchor="t" rtlCol="false" tIns="0" lIns="0" bIns="0" rIns="0">
              <a:spAutoFit/>
            </a:bodyPr>
            <a:lstStyle/>
            <a:p>
              <a:pPr algn="l">
                <a:lnSpc>
                  <a:spcPts val="4654"/>
                </a:lnSpc>
              </a:pPr>
              <a:r>
                <a:rPr lang="en-US" sz="3324">
                  <a:solidFill>
                    <a:srgbClr val="FFFFFF"/>
                  </a:solidFill>
                  <a:latin typeface="Barlow Light"/>
                  <a:ea typeface="Barlow Light"/>
                  <a:cs typeface="Barlow Light"/>
                  <a:sym typeface="Barlow Light"/>
                </a:rPr>
                <a:t>Initial Solutions 1 and 2, despite their simplicity, lack scalability due to poor energy distribution and shorter operational periods.</a:t>
              </a:r>
            </a:p>
          </p:txBody>
        </p:sp>
      </p:grpSp>
    </p:spTree>
  </p:cSld>
  <p:clrMapOvr>
    <a:masterClrMapping/>
  </p:clrMapOvr>
</p:sld>
</file>

<file path=ppt/slides/slide25.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1057275" y="569809"/>
            <a:ext cx="12304059" cy="1406579"/>
          </a:xfrm>
          <a:prstGeom prst="rect">
            <a:avLst/>
          </a:prstGeom>
        </p:spPr>
        <p:txBody>
          <a:bodyPr anchor="t" rtlCol="false" tIns="0" lIns="0" bIns="0" rIns="0">
            <a:spAutoFit/>
          </a:bodyPr>
          <a:lstStyle/>
          <a:p>
            <a:pPr algn="l">
              <a:lnSpc>
                <a:spcPts val="11546"/>
              </a:lnSpc>
            </a:pPr>
            <a:r>
              <a:rPr lang="en-US" sz="8247" b="true">
                <a:solidFill>
                  <a:srgbClr val="FFFFFF"/>
                </a:solidFill>
                <a:latin typeface="Barlow Bold"/>
                <a:ea typeface="Barlow Bold"/>
                <a:cs typeface="Barlow Bold"/>
                <a:sym typeface="Barlow Bold"/>
              </a:rPr>
              <a:t>FUTURE SCOPES</a:t>
            </a:r>
          </a:p>
        </p:txBody>
      </p:sp>
      <p:grpSp>
        <p:nvGrpSpPr>
          <p:cNvPr name="Group 3" id="3"/>
          <p:cNvGrpSpPr/>
          <p:nvPr/>
        </p:nvGrpSpPr>
        <p:grpSpPr>
          <a:xfrm rot="0">
            <a:off x="1028700" y="2527295"/>
            <a:ext cx="13726582" cy="1080275"/>
            <a:chOff x="0" y="0"/>
            <a:chExt cx="18302110" cy="1440367"/>
          </a:xfrm>
        </p:grpSpPr>
        <p:sp>
          <p:nvSpPr>
            <p:cNvPr name="TextBox 4" id="4"/>
            <p:cNvSpPr txBox="true"/>
            <p:nvPr/>
          </p:nvSpPr>
          <p:spPr>
            <a:xfrm rot="0">
              <a:off x="2183118" y="-66675"/>
              <a:ext cx="16118992" cy="1507042"/>
            </a:xfrm>
            <a:prstGeom prst="rect">
              <a:avLst/>
            </a:prstGeom>
          </p:spPr>
          <p:txBody>
            <a:bodyPr anchor="t" rtlCol="false" tIns="0" lIns="0" bIns="0" rIns="0">
              <a:spAutoFit/>
            </a:bodyPr>
            <a:lstStyle/>
            <a:p>
              <a:pPr algn="l">
                <a:lnSpc>
                  <a:spcPts val="4588"/>
                </a:lnSpc>
              </a:pPr>
              <a:r>
                <a:rPr lang="en-US" sz="3277">
                  <a:solidFill>
                    <a:srgbClr val="FFFFFF"/>
                  </a:solidFill>
                  <a:latin typeface="Barlow Light"/>
                  <a:ea typeface="Barlow Light"/>
                  <a:cs typeface="Barlow Light"/>
                  <a:sym typeface="Barlow Light"/>
                </a:rPr>
                <a:t>Scaling solutions to accommodate larger and more complex networks, ensuring robustness and efficiency.</a:t>
              </a:r>
            </a:p>
          </p:txBody>
        </p:sp>
        <p:sp>
          <p:nvSpPr>
            <p:cNvPr name="TextBox 5" id="5"/>
            <p:cNvSpPr txBox="true"/>
            <p:nvPr/>
          </p:nvSpPr>
          <p:spPr>
            <a:xfrm rot="0">
              <a:off x="170926" y="348423"/>
              <a:ext cx="781131" cy="665777"/>
            </a:xfrm>
            <a:prstGeom prst="rect">
              <a:avLst/>
            </a:prstGeom>
          </p:spPr>
          <p:txBody>
            <a:bodyPr anchor="t" rtlCol="false" tIns="0" lIns="0" bIns="0" rIns="0">
              <a:spAutoFit/>
            </a:bodyPr>
            <a:lstStyle/>
            <a:p>
              <a:pPr algn="ctr">
                <a:lnSpc>
                  <a:spcPts val="4171"/>
                </a:lnSpc>
              </a:pPr>
              <a:r>
                <a:rPr lang="en-US" b="true" sz="2979">
                  <a:solidFill>
                    <a:srgbClr val="FFFFFF"/>
                  </a:solidFill>
                  <a:latin typeface="Barlow Condensed Semi-Bold"/>
                  <a:ea typeface="Barlow Condensed Semi-Bold"/>
                  <a:cs typeface="Barlow Condensed Semi-Bold"/>
                  <a:sym typeface="Barlow Condensed Semi-Bold"/>
                </a:rPr>
                <a:t>1</a:t>
              </a:r>
            </a:p>
          </p:txBody>
        </p:sp>
        <p:grpSp>
          <p:nvGrpSpPr>
            <p:cNvPr name="Group 6" id="6"/>
            <p:cNvGrpSpPr>
              <a:grpSpLocks noChangeAspect="true"/>
            </p:cNvGrpSpPr>
            <p:nvPr/>
          </p:nvGrpSpPr>
          <p:grpSpPr>
            <a:xfrm rot="0">
              <a:off x="0" y="153158"/>
              <a:ext cx="1122983" cy="1122983"/>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name="Group 8" id="8"/>
          <p:cNvGrpSpPr/>
          <p:nvPr/>
        </p:nvGrpSpPr>
        <p:grpSpPr>
          <a:xfrm rot="0">
            <a:off x="1028700" y="4594906"/>
            <a:ext cx="13726582" cy="1080275"/>
            <a:chOff x="0" y="0"/>
            <a:chExt cx="18302110" cy="1440367"/>
          </a:xfrm>
        </p:grpSpPr>
        <p:sp>
          <p:nvSpPr>
            <p:cNvPr name="TextBox 9" id="9"/>
            <p:cNvSpPr txBox="true"/>
            <p:nvPr/>
          </p:nvSpPr>
          <p:spPr>
            <a:xfrm rot="0">
              <a:off x="2183118" y="-66675"/>
              <a:ext cx="16118992" cy="1507042"/>
            </a:xfrm>
            <a:prstGeom prst="rect">
              <a:avLst/>
            </a:prstGeom>
          </p:spPr>
          <p:txBody>
            <a:bodyPr anchor="t" rtlCol="false" tIns="0" lIns="0" bIns="0" rIns="0">
              <a:spAutoFit/>
            </a:bodyPr>
            <a:lstStyle/>
            <a:p>
              <a:pPr algn="l">
                <a:lnSpc>
                  <a:spcPts val="4588"/>
                </a:lnSpc>
              </a:pPr>
              <a:r>
                <a:rPr lang="en-US" sz="3277">
                  <a:solidFill>
                    <a:srgbClr val="FFFFFF"/>
                  </a:solidFill>
                  <a:latin typeface="Barlow Light"/>
                  <a:ea typeface="Barlow Light"/>
                  <a:cs typeface="Barlow Light"/>
                  <a:sym typeface="Barlow Light"/>
                </a:rPr>
                <a:t>Enhancing algorithms with adaptive mechanisms that adjust based on network conditions for better optimization.</a:t>
              </a:r>
            </a:p>
          </p:txBody>
        </p:sp>
        <p:grpSp>
          <p:nvGrpSpPr>
            <p:cNvPr name="Group 10" id="10"/>
            <p:cNvGrpSpPr>
              <a:grpSpLocks noChangeAspect="true"/>
            </p:cNvGrpSpPr>
            <p:nvPr/>
          </p:nvGrpSpPr>
          <p:grpSpPr>
            <a:xfrm rot="0">
              <a:off x="0" y="158692"/>
              <a:ext cx="1122983" cy="1122983"/>
              <a:chOff x="0" y="0"/>
              <a:chExt cx="6355080" cy="6355080"/>
            </a:xfrm>
          </p:grpSpPr>
          <p:sp>
            <p:nvSpPr>
              <p:cNvPr name="Freeform 11" id="1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TextBox 12" id="12"/>
            <p:cNvSpPr txBox="true"/>
            <p:nvPr/>
          </p:nvSpPr>
          <p:spPr>
            <a:xfrm rot="0">
              <a:off x="170926" y="353958"/>
              <a:ext cx="781131" cy="665777"/>
            </a:xfrm>
            <a:prstGeom prst="rect">
              <a:avLst/>
            </a:prstGeom>
          </p:spPr>
          <p:txBody>
            <a:bodyPr anchor="t" rtlCol="false" tIns="0" lIns="0" bIns="0" rIns="0">
              <a:spAutoFit/>
            </a:bodyPr>
            <a:lstStyle/>
            <a:p>
              <a:pPr algn="ctr">
                <a:lnSpc>
                  <a:spcPts val="4171"/>
                </a:lnSpc>
              </a:pPr>
              <a:r>
                <a:rPr lang="en-US" b="true" sz="2979">
                  <a:solidFill>
                    <a:srgbClr val="FFFFFF"/>
                  </a:solidFill>
                  <a:latin typeface="Barlow Condensed Semi-Bold"/>
                  <a:ea typeface="Barlow Condensed Semi-Bold"/>
                  <a:cs typeface="Barlow Condensed Semi-Bold"/>
                  <a:sym typeface="Barlow Condensed Semi-Bold"/>
                </a:rPr>
                <a:t>2</a:t>
              </a:r>
            </a:p>
          </p:txBody>
        </p:sp>
      </p:grpSp>
      <p:grpSp>
        <p:nvGrpSpPr>
          <p:cNvPr name="Group 13" id="13"/>
          <p:cNvGrpSpPr/>
          <p:nvPr/>
        </p:nvGrpSpPr>
        <p:grpSpPr>
          <a:xfrm rot="0">
            <a:off x="1028700" y="6662517"/>
            <a:ext cx="13726582" cy="1080275"/>
            <a:chOff x="0" y="0"/>
            <a:chExt cx="18302110" cy="1440367"/>
          </a:xfrm>
        </p:grpSpPr>
        <p:sp>
          <p:nvSpPr>
            <p:cNvPr name="TextBox 14" id="14"/>
            <p:cNvSpPr txBox="true"/>
            <p:nvPr/>
          </p:nvSpPr>
          <p:spPr>
            <a:xfrm rot="0">
              <a:off x="2183118" y="-66675"/>
              <a:ext cx="16118992" cy="1507042"/>
            </a:xfrm>
            <a:prstGeom prst="rect">
              <a:avLst/>
            </a:prstGeom>
          </p:spPr>
          <p:txBody>
            <a:bodyPr anchor="t" rtlCol="false" tIns="0" lIns="0" bIns="0" rIns="0">
              <a:spAutoFit/>
            </a:bodyPr>
            <a:lstStyle/>
            <a:p>
              <a:pPr algn="l">
                <a:lnSpc>
                  <a:spcPts val="4588"/>
                </a:lnSpc>
              </a:pPr>
              <a:r>
                <a:rPr lang="en-US" sz="3277">
                  <a:solidFill>
                    <a:srgbClr val="FFFFFF"/>
                  </a:solidFill>
                  <a:latin typeface="Barlow Light"/>
                  <a:ea typeface="Barlow Light"/>
                  <a:cs typeface="Barlow Light"/>
                  <a:sym typeface="Barlow Light"/>
                </a:rPr>
                <a:t>Leveraging machine learning techniques to predict optimal cluster head selection and manage network topology.</a:t>
              </a:r>
            </a:p>
          </p:txBody>
        </p:sp>
        <p:grpSp>
          <p:nvGrpSpPr>
            <p:cNvPr name="Group 15" id="15"/>
            <p:cNvGrpSpPr>
              <a:grpSpLocks noChangeAspect="true"/>
            </p:cNvGrpSpPr>
            <p:nvPr/>
          </p:nvGrpSpPr>
          <p:grpSpPr>
            <a:xfrm rot="0">
              <a:off x="0" y="0"/>
              <a:ext cx="1122983" cy="1122983"/>
              <a:chOff x="0" y="0"/>
              <a:chExt cx="6355080" cy="6355080"/>
            </a:xfrm>
          </p:grpSpPr>
          <p:sp>
            <p:nvSpPr>
              <p:cNvPr name="Freeform 16" id="1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TextBox 17" id="17"/>
            <p:cNvSpPr txBox="true"/>
            <p:nvPr/>
          </p:nvSpPr>
          <p:spPr>
            <a:xfrm rot="0">
              <a:off x="170926" y="195266"/>
              <a:ext cx="781131" cy="665777"/>
            </a:xfrm>
            <a:prstGeom prst="rect">
              <a:avLst/>
            </a:prstGeom>
          </p:spPr>
          <p:txBody>
            <a:bodyPr anchor="t" rtlCol="false" tIns="0" lIns="0" bIns="0" rIns="0">
              <a:spAutoFit/>
            </a:bodyPr>
            <a:lstStyle/>
            <a:p>
              <a:pPr algn="ctr">
                <a:lnSpc>
                  <a:spcPts val="4171"/>
                </a:lnSpc>
              </a:pPr>
              <a:r>
                <a:rPr lang="en-US" b="true" sz="2979">
                  <a:solidFill>
                    <a:srgbClr val="FFFFFF"/>
                  </a:solidFill>
                  <a:latin typeface="Barlow Condensed Semi-Bold"/>
                  <a:ea typeface="Barlow Condensed Semi-Bold"/>
                  <a:cs typeface="Barlow Condensed Semi-Bold"/>
                  <a:sym typeface="Barlow Condensed Semi-Bold"/>
                </a:rPr>
                <a:t>3</a:t>
              </a:r>
            </a:p>
          </p:txBody>
        </p:sp>
      </p:grpSp>
      <p:sp>
        <p:nvSpPr>
          <p:cNvPr name="TextBox 18" id="18"/>
          <p:cNvSpPr txBox="true"/>
          <p:nvPr/>
        </p:nvSpPr>
        <p:spPr>
          <a:xfrm rot="0">
            <a:off x="2666038" y="8505243"/>
            <a:ext cx="12089244" cy="1146950"/>
          </a:xfrm>
          <a:prstGeom prst="rect">
            <a:avLst/>
          </a:prstGeom>
        </p:spPr>
        <p:txBody>
          <a:bodyPr anchor="t" rtlCol="false" tIns="0" lIns="0" bIns="0" rIns="0">
            <a:spAutoFit/>
          </a:bodyPr>
          <a:lstStyle/>
          <a:p>
            <a:pPr algn="l">
              <a:lnSpc>
                <a:spcPts val="4588"/>
              </a:lnSpc>
            </a:pPr>
            <a:r>
              <a:rPr lang="en-US" sz="3277">
                <a:solidFill>
                  <a:srgbClr val="FFFFFF"/>
                </a:solidFill>
                <a:latin typeface="Barlow Light"/>
                <a:ea typeface="Barlow Light"/>
                <a:cs typeface="Barlow Light"/>
                <a:sym typeface="Barlow Light"/>
              </a:rPr>
              <a:t>With the implementation of security measures, the network can be safeguarded against potential attacks.</a:t>
            </a:r>
          </a:p>
        </p:txBody>
      </p:sp>
      <p:grpSp>
        <p:nvGrpSpPr>
          <p:cNvPr name="Group 19" id="19"/>
          <p:cNvGrpSpPr>
            <a:grpSpLocks noChangeAspect="true"/>
          </p:cNvGrpSpPr>
          <p:nvPr/>
        </p:nvGrpSpPr>
        <p:grpSpPr>
          <a:xfrm rot="0">
            <a:off x="1028700" y="8571918"/>
            <a:ext cx="842237" cy="842237"/>
            <a:chOff x="0" y="0"/>
            <a:chExt cx="6355080" cy="6355080"/>
          </a:xfrm>
        </p:grpSpPr>
        <p:sp>
          <p:nvSpPr>
            <p:cNvPr name="Freeform 20" id="2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TextBox 21" id="21"/>
          <p:cNvSpPr txBox="true"/>
          <p:nvPr/>
        </p:nvSpPr>
        <p:spPr>
          <a:xfrm rot="0">
            <a:off x="1156895" y="8701698"/>
            <a:ext cx="585848" cy="516001"/>
          </a:xfrm>
          <a:prstGeom prst="rect">
            <a:avLst/>
          </a:prstGeom>
        </p:spPr>
        <p:txBody>
          <a:bodyPr anchor="t" rtlCol="false" tIns="0" lIns="0" bIns="0" rIns="0">
            <a:spAutoFit/>
          </a:bodyPr>
          <a:lstStyle/>
          <a:p>
            <a:pPr algn="ctr">
              <a:lnSpc>
                <a:spcPts val="4171"/>
              </a:lnSpc>
            </a:pPr>
            <a:r>
              <a:rPr lang="en-US" b="true" sz="2979">
                <a:solidFill>
                  <a:srgbClr val="FFFFFF"/>
                </a:solidFill>
                <a:latin typeface="Barlow Condensed Semi-Bold"/>
                <a:ea typeface="Barlow Condensed Semi-Bold"/>
                <a:cs typeface="Barlow Condensed Semi-Bold"/>
                <a:sym typeface="Barlow Condensed Semi-Bold"/>
              </a:rPr>
              <a:t>4</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504994" y="3799349"/>
            <a:ext cx="6596437" cy="1674143"/>
          </a:xfrm>
          <a:prstGeom prst="rect">
            <a:avLst/>
          </a:prstGeom>
        </p:spPr>
        <p:txBody>
          <a:bodyPr anchor="t" rtlCol="false" tIns="0" lIns="0" bIns="0" rIns="0">
            <a:spAutoFit/>
          </a:bodyPr>
          <a:lstStyle/>
          <a:p>
            <a:pPr algn="l">
              <a:lnSpc>
                <a:spcPts val="13226"/>
              </a:lnSpc>
            </a:pPr>
            <a:r>
              <a:rPr lang="en-US" sz="11022" b="true">
                <a:solidFill>
                  <a:srgbClr val="FFFFFF"/>
                </a:solidFill>
                <a:latin typeface="Barlow Condensed Semi-Bold"/>
                <a:ea typeface="Barlow Condensed Semi-Bold"/>
                <a:cs typeface="Barlow Condensed Semi-Bold"/>
                <a:sym typeface="Barlow Condensed Semi-Bold"/>
              </a:rPr>
              <a:t>CONCLUSION</a:t>
            </a:r>
          </a:p>
        </p:txBody>
      </p:sp>
      <p:grpSp>
        <p:nvGrpSpPr>
          <p:cNvPr name="Group 3" id="3"/>
          <p:cNvGrpSpPr/>
          <p:nvPr/>
        </p:nvGrpSpPr>
        <p:grpSpPr>
          <a:xfrm rot="0">
            <a:off x="7625137" y="1327960"/>
            <a:ext cx="10283568" cy="2468193"/>
            <a:chOff x="0" y="0"/>
            <a:chExt cx="13711425" cy="3290924"/>
          </a:xfrm>
        </p:grpSpPr>
        <p:sp>
          <p:nvSpPr>
            <p:cNvPr name="TextBox 4" id="4"/>
            <p:cNvSpPr txBox="true"/>
            <p:nvPr/>
          </p:nvSpPr>
          <p:spPr>
            <a:xfrm rot="0">
              <a:off x="1289711" y="-66675"/>
              <a:ext cx="12421714" cy="777181"/>
            </a:xfrm>
            <a:prstGeom prst="rect">
              <a:avLst/>
            </a:prstGeom>
          </p:spPr>
          <p:txBody>
            <a:bodyPr anchor="t" rtlCol="false" tIns="0" lIns="0" bIns="0" rIns="0">
              <a:spAutoFit/>
            </a:bodyPr>
            <a:lstStyle/>
            <a:p>
              <a:pPr algn="l">
                <a:lnSpc>
                  <a:spcPts val="4982"/>
                </a:lnSpc>
              </a:pPr>
              <a:r>
                <a:rPr lang="en-US" b="true" sz="3558">
                  <a:solidFill>
                    <a:srgbClr val="FFFFFF"/>
                  </a:solidFill>
                  <a:latin typeface="Barlow Condensed Semi-Bold"/>
                  <a:ea typeface="Barlow Condensed Semi-Bold"/>
                  <a:cs typeface="Barlow Condensed Semi-Bold"/>
                  <a:sym typeface="Barlow Condensed Semi-Bold"/>
                </a:rPr>
                <a:t>IMPORTANCE OF EFFICIENT GATEWAY SELECTION</a:t>
              </a:r>
            </a:p>
          </p:txBody>
        </p:sp>
        <p:sp>
          <p:nvSpPr>
            <p:cNvPr name="TextBox 5" id="5"/>
            <p:cNvSpPr txBox="true"/>
            <p:nvPr/>
          </p:nvSpPr>
          <p:spPr>
            <a:xfrm rot="0">
              <a:off x="1289711" y="937798"/>
              <a:ext cx="12421714" cy="2353126"/>
            </a:xfrm>
            <a:prstGeom prst="rect">
              <a:avLst/>
            </a:prstGeom>
          </p:spPr>
          <p:txBody>
            <a:bodyPr anchor="t" rtlCol="false" tIns="0" lIns="0" bIns="0" rIns="0">
              <a:spAutoFit/>
            </a:bodyPr>
            <a:lstStyle/>
            <a:p>
              <a:pPr algn="l">
                <a:lnSpc>
                  <a:spcPts val="3535"/>
                </a:lnSpc>
              </a:pPr>
              <a:r>
                <a:rPr lang="en-US" sz="2525">
                  <a:solidFill>
                    <a:srgbClr val="FFFFFF"/>
                  </a:solidFill>
                  <a:latin typeface="Barlow Light"/>
                  <a:ea typeface="Barlow Light"/>
                  <a:cs typeface="Barlow Light"/>
                  <a:sym typeface="Barlow Light"/>
                </a:rPr>
                <a:t>It ensures that data transmission is maximized, and the network's lifespan is extended. Network resources can be used more effectively, leading to better performance and reduced energy consumption.</a:t>
              </a:r>
            </a:p>
          </p:txBody>
        </p:sp>
        <p:grpSp>
          <p:nvGrpSpPr>
            <p:cNvPr name="Group 6" id="6"/>
            <p:cNvGrpSpPr/>
            <p:nvPr/>
          </p:nvGrpSpPr>
          <p:grpSpPr>
            <a:xfrm rot="0">
              <a:off x="0" y="320651"/>
              <a:ext cx="248045" cy="24804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grpSp>
        <p:nvGrpSpPr>
          <p:cNvPr name="Group 8" id="8"/>
          <p:cNvGrpSpPr/>
          <p:nvPr/>
        </p:nvGrpSpPr>
        <p:grpSpPr>
          <a:xfrm rot="0">
            <a:off x="7625137" y="4488427"/>
            <a:ext cx="10030315" cy="1970131"/>
            <a:chOff x="0" y="0"/>
            <a:chExt cx="13373753" cy="2626841"/>
          </a:xfrm>
        </p:grpSpPr>
        <p:sp>
          <p:nvSpPr>
            <p:cNvPr name="TextBox 9" id="9"/>
            <p:cNvSpPr txBox="true"/>
            <p:nvPr/>
          </p:nvSpPr>
          <p:spPr>
            <a:xfrm rot="0">
              <a:off x="1257949" y="-76200"/>
              <a:ext cx="12115804" cy="769209"/>
            </a:xfrm>
            <a:prstGeom prst="rect">
              <a:avLst/>
            </a:prstGeom>
          </p:spPr>
          <p:txBody>
            <a:bodyPr anchor="t" rtlCol="false" tIns="0" lIns="0" bIns="0" rIns="0">
              <a:spAutoFit/>
            </a:bodyPr>
            <a:lstStyle/>
            <a:p>
              <a:pPr algn="l">
                <a:lnSpc>
                  <a:spcPts val="4859"/>
                </a:lnSpc>
              </a:pPr>
              <a:r>
                <a:rPr lang="en-US" b="true" sz="3471">
                  <a:solidFill>
                    <a:srgbClr val="FFFFFF"/>
                  </a:solidFill>
                  <a:latin typeface="Barlow Condensed Semi-Bold"/>
                  <a:ea typeface="Barlow Condensed Semi-Bold"/>
                  <a:cs typeface="Barlow Condensed Semi-Bold"/>
                  <a:sym typeface="Barlow Condensed Semi-Bold"/>
                </a:rPr>
                <a:t>DYNAMIC AND ADAPTIVE METHODS</a:t>
              </a:r>
            </a:p>
          </p:txBody>
        </p:sp>
        <p:sp>
          <p:nvSpPr>
            <p:cNvPr name="TextBox 10" id="10"/>
            <p:cNvSpPr txBox="true"/>
            <p:nvPr/>
          </p:nvSpPr>
          <p:spPr>
            <a:xfrm rot="0">
              <a:off x="1257949" y="904005"/>
              <a:ext cx="12115804" cy="1722836"/>
            </a:xfrm>
            <a:prstGeom prst="rect">
              <a:avLst/>
            </a:prstGeom>
          </p:spPr>
          <p:txBody>
            <a:bodyPr anchor="t" rtlCol="false" tIns="0" lIns="0" bIns="0" rIns="0">
              <a:spAutoFit/>
            </a:bodyPr>
            <a:lstStyle/>
            <a:p>
              <a:pPr algn="l">
                <a:lnSpc>
                  <a:spcPts val="3448"/>
                </a:lnSpc>
              </a:pPr>
              <a:r>
                <a:rPr lang="en-US" sz="2463">
                  <a:solidFill>
                    <a:srgbClr val="FFFFFF"/>
                  </a:solidFill>
                  <a:latin typeface="Barlow Light"/>
                  <a:ea typeface="Barlow Light"/>
                  <a:cs typeface="Barlow Light"/>
                  <a:sym typeface="Barlow Light"/>
                </a:rPr>
                <a:t>Employing dynamic and adaptive methods helps maintain network robustness by allowing for quick adjustments in response to changing network conditions.</a:t>
              </a:r>
            </a:p>
          </p:txBody>
        </p:sp>
        <p:grpSp>
          <p:nvGrpSpPr>
            <p:cNvPr name="Group 11" id="11"/>
            <p:cNvGrpSpPr/>
            <p:nvPr/>
          </p:nvGrpSpPr>
          <p:grpSpPr>
            <a:xfrm rot="0">
              <a:off x="0" y="312755"/>
              <a:ext cx="241937" cy="24193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grpSp>
        <p:nvGrpSpPr>
          <p:cNvPr name="Group 13" id="13"/>
          <p:cNvGrpSpPr/>
          <p:nvPr/>
        </p:nvGrpSpPr>
        <p:grpSpPr>
          <a:xfrm rot="0">
            <a:off x="7625137" y="7108288"/>
            <a:ext cx="10030315" cy="2407409"/>
            <a:chOff x="0" y="0"/>
            <a:chExt cx="13373753" cy="3209879"/>
          </a:xfrm>
        </p:grpSpPr>
        <p:sp>
          <p:nvSpPr>
            <p:cNvPr name="TextBox 14" id="14"/>
            <p:cNvSpPr txBox="true"/>
            <p:nvPr/>
          </p:nvSpPr>
          <p:spPr>
            <a:xfrm rot="0">
              <a:off x="1257949" y="-76200"/>
              <a:ext cx="12115804" cy="769209"/>
            </a:xfrm>
            <a:prstGeom prst="rect">
              <a:avLst/>
            </a:prstGeom>
          </p:spPr>
          <p:txBody>
            <a:bodyPr anchor="t" rtlCol="false" tIns="0" lIns="0" bIns="0" rIns="0">
              <a:spAutoFit/>
            </a:bodyPr>
            <a:lstStyle/>
            <a:p>
              <a:pPr algn="l">
                <a:lnSpc>
                  <a:spcPts val="4859"/>
                </a:lnSpc>
              </a:pPr>
              <a:r>
                <a:rPr lang="en-US" b="true" sz="3471">
                  <a:solidFill>
                    <a:srgbClr val="FFFFFF"/>
                  </a:solidFill>
                  <a:latin typeface="Barlow Condensed Semi-Bold"/>
                  <a:ea typeface="Barlow Condensed Semi-Bold"/>
                  <a:cs typeface="Barlow Condensed Semi-Bold"/>
                  <a:sym typeface="Barlow Condensed Semi-Bold"/>
                </a:rPr>
                <a:t>STRENGTH OF COMBINED APPROACHES</a:t>
              </a:r>
            </a:p>
          </p:txBody>
        </p:sp>
        <p:sp>
          <p:nvSpPr>
            <p:cNvPr name="TextBox 15" id="15"/>
            <p:cNvSpPr txBox="true"/>
            <p:nvPr/>
          </p:nvSpPr>
          <p:spPr>
            <a:xfrm rot="0">
              <a:off x="1257949" y="904005"/>
              <a:ext cx="12115804" cy="2305874"/>
            </a:xfrm>
            <a:prstGeom prst="rect">
              <a:avLst/>
            </a:prstGeom>
          </p:spPr>
          <p:txBody>
            <a:bodyPr anchor="t" rtlCol="false" tIns="0" lIns="0" bIns="0" rIns="0">
              <a:spAutoFit/>
            </a:bodyPr>
            <a:lstStyle/>
            <a:p>
              <a:pPr algn="l">
                <a:lnSpc>
                  <a:spcPts val="3448"/>
                </a:lnSpc>
              </a:pPr>
              <a:r>
                <a:rPr lang="en-US" sz="2463">
                  <a:solidFill>
                    <a:srgbClr val="FFFFFF"/>
                  </a:solidFill>
                  <a:latin typeface="Barlow Light"/>
                  <a:ea typeface="Barlow Light"/>
                  <a:cs typeface="Barlow Light"/>
                  <a:sym typeface="Barlow Light"/>
                </a:rPr>
                <a:t>Using combined approaches, such as integrating adaptive clustering and dynamic routing algorithms, greatly enhances communication and network efficiency. The synergy of these methods contributes to a more reliable and robust network.</a:t>
              </a:r>
            </a:p>
          </p:txBody>
        </p:sp>
        <p:grpSp>
          <p:nvGrpSpPr>
            <p:cNvPr name="Group 16" id="16"/>
            <p:cNvGrpSpPr/>
            <p:nvPr/>
          </p:nvGrpSpPr>
          <p:grpSpPr>
            <a:xfrm rot="0">
              <a:off x="0" y="312755"/>
              <a:ext cx="241937" cy="24193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 t="0" r="-17" b="0"/>
            </a:stretch>
          </a:blipFill>
        </p:spPr>
      </p:sp>
      <p:grpSp>
        <p:nvGrpSpPr>
          <p:cNvPr name="Group 3" id="3"/>
          <p:cNvGrpSpPr/>
          <p:nvPr/>
        </p:nvGrpSpPr>
        <p:grpSpPr>
          <a:xfrm rot="0">
            <a:off x="9535713" y="4675424"/>
            <a:ext cx="9895473" cy="2333625"/>
            <a:chOff x="0" y="0"/>
            <a:chExt cx="13193965" cy="3111500"/>
          </a:xfrm>
        </p:grpSpPr>
        <p:sp>
          <p:nvSpPr>
            <p:cNvPr name="TextBox 4" id="4"/>
            <p:cNvSpPr txBox="true"/>
            <p:nvPr/>
          </p:nvSpPr>
          <p:spPr>
            <a:xfrm rot="0">
              <a:off x="0" y="0"/>
              <a:ext cx="13193965" cy="2057400"/>
            </a:xfrm>
            <a:prstGeom prst="rect">
              <a:avLst/>
            </a:prstGeom>
          </p:spPr>
          <p:txBody>
            <a:bodyPr anchor="t" rtlCol="false" tIns="0" lIns="0" bIns="0" rIns="0">
              <a:spAutoFit/>
            </a:bodyPr>
            <a:lstStyle/>
            <a:p>
              <a:pPr algn="l">
                <a:lnSpc>
                  <a:spcPts val="12178"/>
                </a:lnSpc>
              </a:pPr>
              <a:r>
                <a:rPr lang="en-US" sz="10148" b="true">
                  <a:solidFill>
                    <a:srgbClr val="FFFFFF"/>
                  </a:solidFill>
                  <a:latin typeface="Barlow Condensed Semi-Bold"/>
                  <a:ea typeface="Barlow Condensed Semi-Bold"/>
                  <a:cs typeface="Barlow Condensed Semi-Bold"/>
                  <a:sym typeface="Barlow Condensed Semi-Bold"/>
                </a:rPr>
                <a:t>GOT QUESTIONS?</a:t>
              </a:r>
            </a:p>
          </p:txBody>
        </p:sp>
        <p:sp>
          <p:nvSpPr>
            <p:cNvPr name="TextBox 5" id="5"/>
            <p:cNvSpPr txBox="true"/>
            <p:nvPr/>
          </p:nvSpPr>
          <p:spPr>
            <a:xfrm rot="0">
              <a:off x="91119" y="2057400"/>
              <a:ext cx="13102845" cy="1054100"/>
            </a:xfrm>
            <a:prstGeom prst="rect">
              <a:avLst/>
            </a:prstGeom>
          </p:spPr>
          <p:txBody>
            <a:bodyPr anchor="t" rtlCol="false" tIns="0" lIns="0" bIns="0" rIns="0">
              <a:spAutoFit/>
            </a:bodyPr>
            <a:lstStyle/>
            <a:p>
              <a:pPr algn="l">
                <a:lnSpc>
                  <a:spcPts val="6240"/>
                </a:lnSpc>
                <a:spcBef>
                  <a:spcPct val="0"/>
                </a:spcBef>
              </a:pPr>
              <a:r>
                <a:rPr lang="en-US" b="true" sz="5200">
                  <a:solidFill>
                    <a:srgbClr val="FFFFFF"/>
                  </a:solidFill>
                  <a:latin typeface="Barlow Condensed Semi-Bold"/>
                  <a:ea typeface="Barlow Condensed Semi-Bold"/>
                  <a:cs typeface="Barlow Condensed Semi-Bold"/>
                  <a:sym typeface="Barlow Condensed Semi-Bold"/>
                </a:rPr>
                <a:t>We’re happy to answer!</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426596" y="6970906"/>
            <a:ext cx="4684397" cy="3126835"/>
          </a:xfrm>
          <a:custGeom>
            <a:avLst/>
            <a:gdLst/>
            <a:ahLst/>
            <a:cxnLst/>
            <a:rect r="r" b="b" t="t" l="l"/>
            <a:pathLst>
              <a:path h="3126835" w="4684397">
                <a:moveTo>
                  <a:pt x="0" y="0"/>
                </a:moveTo>
                <a:lnTo>
                  <a:pt x="4684398" y="0"/>
                </a:lnTo>
                <a:lnTo>
                  <a:pt x="4684398" y="3126836"/>
                </a:lnTo>
                <a:lnTo>
                  <a:pt x="0" y="3126836"/>
                </a:lnTo>
                <a:lnTo>
                  <a:pt x="0" y="0"/>
                </a:lnTo>
                <a:close/>
              </a:path>
            </a:pathLst>
          </a:custGeom>
          <a:blipFill>
            <a:blip r:embed="rId3"/>
            <a:stretch>
              <a:fillRect l="0" t="0" r="0" b="0"/>
            </a:stretch>
          </a:blipFill>
        </p:spPr>
      </p:sp>
      <p:sp>
        <p:nvSpPr>
          <p:cNvPr name="Freeform 4" id="4"/>
          <p:cNvSpPr/>
          <p:nvPr/>
        </p:nvSpPr>
        <p:spPr>
          <a:xfrm flipH="false" flipV="false" rot="-10800000">
            <a:off x="175751" y="182720"/>
            <a:ext cx="7087946" cy="7195884"/>
          </a:xfrm>
          <a:custGeom>
            <a:avLst/>
            <a:gdLst/>
            <a:ahLst/>
            <a:cxnLst/>
            <a:rect r="r" b="b" t="t" l="l"/>
            <a:pathLst>
              <a:path h="7195884" w="7087946">
                <a:moveTo>
                  <a:pt x="0" y="0"/>
                </a:moveTo>
                <a:lnTo>
                  <a:pt x="7087945" y="0"/>
                </a:lnTo>
                <a:lnTo>
                  <a:pt x="7087945" y="7195884"/>
                </a:lnTo>
                <a:lnTo>
                  <a:pt x="0" y="7195884"/>
                </a:lnTo>
                <a:lnTo>
                  <a:pt x="0" y="0"/>
                </a:lnTo>
                <a:close/>
              </a:path>
            </a:pathLst>
          </a:custGeom>
          <a:blipFill>
            <a:blip r:embed="rId4"/>
            <a:stretch>
              <a:fillRect l="0" t="0" r="0" b="0"/>
            </a:stretch>
          </a:blipFill>
        </p:spPr>
      </p:sp>
      <p:sp>
        <p:nvSpPr>
          <p:cNvPr name="TextBox 5" id="5"/>
          <p:cNvSpPr txBox="true"/>
          <p:nvPr/>
        </p:nvSpPr>
        <p:spPr>
          <a:xfrm rot="0">
            <a:off x="3719724" y="5883150"/>
            <a:ext cx="11362134" cy="1087756"/>
          </a:xfrm>
          <a:prstGeom prst="rect">
            <a:avLst/>
          </a:prstGeom>
        </p:spPr>
        <p:txBody>
          <a:bodyPr anchor="t" rtlCol="false" tIns="0" lIns="0" bIns="0" rIns="0">
            <a:spAutoFit/>
          </a:bodyPr>
          <a:lstStyle/>
          <a:p>
            <a:pPr algn="ctr">
              <a:lnSpc>
                <a:spcPts val="8819"/>
              </a:lnSpc>
              <a:spcBef>
                <a:spcPct val="0"/>
              </a:spcBef>
            </a:pPr>
            <a:r>
              <a:rPr lang="en-US" b="true" sz="6299">
                <a:solidFill>
                  <a:srgbClr val="FFFFFF"/>
                </a:solidFill>
                <a:latin typeface="Barlow Bold"/>
                <a:ea typeface="Barlow Bold"/>
                <a:cs typeface="Barlow Bold"/>
                <a:sym typeface="Barlow Bold"/>
              </a:rPr>
              <a:t>Thank you so much, Professors!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2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401588" y="2532476"/>
            <a:ext cx="9325087" cy="5222049"/>
          </a:xfrm>
          <a:custGeom>
            <a:avLst/>
            <a:gdLst/>
            <a:ahLst/>
            <a:cxnLst/>
            <a:rect r="r" b="b" t="t" l="l"/>
            <a:pathLst>
              <a:path h="5222049" w="9325087">
                <a:moveTo>
                  <a:pt x="0" y="0"/>
                </a:moveTo>
                <a:lnTo>
                  <a:pt x="9325087" y="0"/>
                </a:lnTo>
                <a:lnTo>
                  <a:pt x="9325087" y="5222048"/>
                </a:lnTo>
                <a:lnTo>
                  <a:pt x="0" y="5222048"/>
                </a:lnTo>
                <a:lnTo>
                  <a:pt x="0" y="0"/>
                </a:lnTo>
                <a:close/>
              </a:path>
            </a:pathLst>
          </a:custGeom>
          <a:blipFill>
            <a:blip r:embed="rId2"/>
            <a:stretch>
              <a:fillRect l="0" t="0" r="0" b="0"/>
            </a:stretch>
          </a:blipFill>
        </p:spPr>
      </p:sp>
      <p:grpSp>
        <p:nvGrpSpPr>
          <p:cNvPr name="Group 3" id="3"/>
          <p:cNvGrpSpPr/>
          <p:nvPr/>
        </p:nvGrpSpPr>
        <p:grpSpPr>
          <a:xfrm rot="0">
            <a:off x="1466850" y="309568"/>
            <a:ext cx="8450018" cy="9630601"/>
            <a:chOff x="0" y="0"/>
            <a:chExt cx="11266690" cy="12840801"/>
          </a:xfrm>
        </p:grpSpPr>
        <p:sp>
          <p:nvSpPr>
            <p:cNvPr name="TextBox 4" id="4"/>
            <p:cNvSpPr txBox="true"/>
            <p:nvPr/>
          </p:nvSpPr>
          <p:spPr>
            <a:xfrm rot="0">
              <a:off x="0" y="-9525"/>
              <a:ext cx="10380052" cy="1508125"/>
            </a:xfrm>
            <a:prstGeom prst="rect">
              <a:avLst/>
            </a:prstGeom>
          </p:spPr>
          <p:txBody>
            <a:bodyPr anchor="t" rtlCol="false" tIns="0" lIns="0" bIns="0" rIns="0">
              <a:spAutoFit/>
            </a:bodyPr>
            <a:lstStyle/>
            <a:p>
              <a:pPr algn="l">
                <a:lnSpc>
                  <a:spcPts val="8879"/>
                </a:lnSpc>
              </a:pPr>
              <a:r>
                <a:rPr lang="en-US" sz="7399" b="true">
                  <a:solidFill>
                    <a:srgbClr val="FFFFFF"/>
                  </a:solidFill>
                  <a:latin typeface="Barlow Condensed Semi-Bold"/>
                  <a:ea typeface="Barlow Condensed Semi-Bold"/>
                  <a:cs typeface="Barlow Condensed Semi-Bold"/>
                  <a:sym typeface="Barlow Condensed Semi-Bold"/>
                </a:rPr>
                <a:t>PROBLEM STATEMENT</a:t>
              </a:r>
            </a:p>
          </p:txBody>
        </p:sp>
        <p:sp>
          <p:nvSpPr>
            <p:cNvPr name="TextBox 5" id="5"/>
            <p:cNvSpPr txBox="true"/>
            <p:nvPr/>
          </p:nvSpPr>
          <p:spPr>
            <a:xfrm rot="0">
              <a:off x="22424" y="2241159"/>
              <a:ext cx="11244267" cy="10599643"/>
            </a:xfrm>
            <a:prstGeom prst="rect">
              <a:avLst/>
            </a:prstGeom>
          </p:spPr>
          <p:txBody>
            <a:bodyPr anchor="t" rtlCol="false" tIns="0" lIns="0" bIns="0" rIns="0">
              <a:spAutoFit/>
            </a:bodyPr>
            <a:lstStyle/>
            <a:p>
              <a:pPr algn="just">
                <a:lnSpc>
                  <a:spcPts val="4549"/>
                </a:lnSpc>
              </a:pPr>
              <a:r>
                <a:rPr lang="en-US" sz="3033">
                  <a:solidFill>
                    <a:srgbClr val="FFFFFF"/>
                  </a:solidFill>
                  <a:latin typeface="Barlow Light"/>
                  <a:ea typeface="Barlow Light"/>
                  <a:cs typeface="Barlow Light"/>
                  <a:sym typeface="Barlow Light"/>
                </a:rPr>
                <a:t>You have a set of nodes (computing devices). You need to select a certain set of gateway nodes from among the set of nodes that will be responsible for collecting data from other nodes and sending them over the network. The idea is to find the right amount of gateway nodes to be selected (number, location in a cluster, health of the node - in terms of connectivity and energy, etc.) such that the set of nodes in a cluster remain in operation for a longer period of time when compared to a situation when there is only one gateway node in the cluster. We will not be working with actual nodes and networks but will simulate the nodes and network on Python.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8675340" y="4862461"/>
            <a:ext cx="9895473" cy="1543050"/>
          </a:xfrm>
          <a:prstGeom prst="rect">
            <a:avLst/>
          </a:prstGeom>
        </p:spPr>
        <p:txBody>
          <a:bodyPr anchor="t" rtlCol="false" tIns="0" lIns="0" bIns="0" rIns="0">
            <a:spAutoFit/>
          </a:bodyPr>
          <a:lstStyle/>
          <a:p>
            <a:pPr algn="l">
              <a:lnSpc>
                <a:spcPts val="12178"/>
              </a:lnSpc>
            </a:pPr>
            <a:r>
              <a:rPr lang="en-US" sz="10148" b="true">
                <a:solidFill>
                  <a:srgbClr val="FFFFFF"/>
                </a:solidFill>
                <a:latin typeface="Barlow Condensed Bold"/>
                <a:ea typeface="Barlow Condensed Bold"/>
                <a:cs typeface="Barlow Condensed Bold"/>
                <a:sym typeface="Barlow Condensed Bold"/>
              </a:rPr>
              <a:t>Real Life Analogy</a:t>
            </a:r>
          </a:p>
        </p:txBody>
      </p:sp>
      <p:sp>
        <p:nvSpPr>
          <p:cNvPr name="TextBox 4" id="4"/>
          <p:cNvSpPr txBox="true"/>
          <p:nvPr/>
        </p:nvSpPr>
        <p:spPr>
          <a:xfrm rot="0">
            <a:off x="1309739" y="457200"/>
            <a:ext cx="2660650" cy="1133475"/>
          </a:xfrm>
          <a:prstGeom prst="rect">
            <a:avLst/>
          </a:prstGeom>
        </p:spPr>
        <p:txBody>
          <a:bodyPr anchor="t" rtlCol="false" tIns="0" lIns="0" bIns="0" rIns="0">
            <a:spAutoFit/>
          </a:bodyPr>
          <a:lstStyle/>
          <a:p>
            <a:pPr algn="ctr">
              <a:lnSpc>
                <a:spcPts val="8880"/>
              </a:lnSpc>
              <a:spcBef>
                <a:spcPct val="0"/>
              </a:spcBef>
            </a:pPr>
            <a:r>
              <a:rPr lang="en-US" b="true" sz="7400">
                <a:solidFill>
                  <a:srgbClr val="FFFFFF"/>
                </a:solidFill>
                <a:latin typeface="Barlow Condensed Semi-Bold"/>
                <a:ea typeface="Barlow Condensed Semi-Bold"/>
                <a:cs typeface="Barlow Condensed Semi-Bold"/>
                <a:sym typeface="Barlow Condensed Semi-Bold"/>
              </a:rPr>
              <a:t>TL ; DR?</a:t>
            </a:r>
          </a:p>
        </p:txBody>
      </p:sp>
      <p:sp>
        <p:nvSpPr>
          <p:cNvPr name="TextBox 5" id="5"/>
          <p:cNvSpPr txBox="true"/>
          <p:nvPr/>
        </p:nvSpPr>
        <p:spPr>
          <a:xfrm rot="0">
            <a:off x="1309739" y="1590675"/>
            <a:ext cx="9827134" cy="790575"/>
          </a:xfrm>
          <a:prstGeom prst="rect">
            <a:avLst/>
          </a:prstGeom>
        </p:spPr>
        <p:txBody>
          <a:bodyPr anchor="t" rtlCol="false" tIns="0" lIns="0" bIns="0" rIns="0">
            <a:spAutoFit/>
          </a:bodyPr>
          <a:lstStyle/>
          <a:p>
            <a:pPr algn="l">
              <a:lnSpc>
                <a:spcPts val="6240"/>
              </a:lnSpc>
              <a:spcBef>
                <a:spcPct val="0"/>
              </a:spcBef>
            </a:pPr>
            <a:r>
              <a:rPr lang="en-US" b="true" sz="5200">
                <a:solidFill>
                  <a:srgbClr val="FFFFFF"/>
                </a:solidFill>
                <a:latin typeface="Barlow Condensed Semi-Bold"/>
                <a:ea typeface="Barlow Condensed Semi-Bold"/>
                <a:cs typeface="Barlow Condensed Semi-Bold"/>
                <a:sym typeface="Barlow Condensed Semi-Bold"/>
              </a:rPr>
              <a:t>Let me help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4428646" y="1028700"/>
            <a:ext cx="8372758" cy="6872004"/>
          </a:xfrm>
          <a:custGeom>
            <a:avLst/>
            <a:gdLst/>
            <a:ahLst/>
            <a:cxnLst/>
            <a:rect r="r" b="b" t="t" l="l"/>
            <a:pathLst>
              <a:path h="6872004" w="8372758">
                <a:moveTo>
                  <a:pt x="0" y="0"/>
                </a:moveTo>
                <a:lnTo>
                  <a:pt x="8372757" y="0"/>
                </a:lnTo>
                <a:lnTo>
                  <a:pt x="8372757" y="6872004"/>
                </a:lnTo>
                <a:lnTo>
                  <a:pt x="0" y="6872004"/>
                </a:lnTo>
                <a:lnTo>
                  <a:pt x="0" y="0"/>
                </a:lnTo>
                <a:close/>
              </a:path>
            </a:pathLst>
          </a:custGeom>
          <a:blipFill>
            <a:blip r:embed="rId2"/>
            <a:stretch>
              <a:fillRect l="-1624" t="-17732" r="0" b="-5857"/>
            </a:stretch>
          </a:blipFill>
        </p:spPr>
      </p:sp>
      <p:sp>
        <p:nvSpPr>
          <p:cNvPr name="TextBox 3" id="3"/>
          <p:cNvSpPr txBox="true"/>
          <p:nvPr/>
        </p:nvSpPr>
        <p:spPr>
          <a:xfrm rot="0">
            <a:off x="4872433" y="8199574"/>
            <a:ext cx="7485184" cy="1984102"/>
          </a:xfrm>
          <a:prstGeom prst="rect">
            <a:avLst/>
          </a:prstGeom>
        </p:spPr>
        <p:txBody>
          <a:bodyPr anchor="t" rtlCol="false" tIns="0" lIns="0" bIns="0" rIns="0">
            <a:spAutoFit/>
          </a:bodyPr>
          <a:lstStyle/>
          <a:p>
            <a:pPr algn="ctr">
              <a:lnSpc>
                <a:spcPts val="5321"/>
              </a:lnSpc>
            </a:pPr>
            <a:r>
              <a:rPr lang="en-US" sz="3326">
                <a:solidFill>
                  <a:srgbClr val="FFFFFF"/>
                </a:solidFill>
                <a:latin typeface="Barlow Light"/>
                <a:ea typeface="Barlow Light"/>
                <a:cs typeface="Barlow Light"/>
                <a:sym typeface="Barlow Light"/>
              </a:rPr>
              <a:t>FOREST, </a:t>
            </a:r>
          </a:p>
          <a:p>
            <a:pPr algn="ctr">
              <a:lnSpc>
                <a:spcPts val="5321"/>
              </a:lnSpc>
            </a:pPr>
            <a:r>
              <a:rPr lang="en-US" sz="3326">
                <a:solidFill>
                  <a:srgbClr val="FFFFFF"/>
                </a:solidFill>
                <a:latin typeface="Barlow Light"/>
                <a:ea typeface="Barlow Light"/>
                <a:cs typeface="Barlow Light"/>
                <a:sym typeface="Barlow Light"/>
              </a:rPr>
              <a:t>with RANDOM deployment of nodes.</a:t>
            </a:r>
          </a:p>
          <a:p>
            <a:pPr algn="ctr">
              <a:lnSpc>
                <a:spcPts val="5321"/>
              </a:lnSpc>
              <a:spcBef>
                <a:spcPct val="0"/>
              </a:spcBef>
            </a:pPr>
            <a:r>
              <a:rPr lang="en-US" sz="3326">
                <a:solidFill>
                  <a:srgbClr val="FFFFFF"/>
                </a:solidFill>
                <a:latin typeface="Barlow Light"/>
                <a:ea typeface="Barlow Light"/>
                <a:cs typeface="Barlow Light"/>
                <a:sym typeface="Barlow Light"/>
              </a:rPr>
              <a:t>Sensor Variable: Temperature (let)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436043" y="1028700"/>
            <a:ext cx="6764233" cy="6872004"/>
          </a:xfrm>
          <a:custGeom>
            <a:avLst/>
            <a:gdLst/>
            <a:ahLst/>
            <a:cxnLst/>
            <a:rect r="r" b="b" t="t" l="l"/>
            <a:pathLst>
              <a:path h="6872004" w="6764233">
                <a:moveTo>
                  <a:pt x="0" y="0"/>
                </a:moveTo>
                <a:lnTo>
                  <a:pt x="6764233" y="0"/>
                </a:lnTo>
                <a:lnTo>
                  <a:pt x="6764233" y="6872004"/>
                </a:lnTo>
                <a:lnTo>
                  <a:pt x="0" y="6872004"/>
                </a:lnTo>
                <a:lnTo>
                  <a:pt x="0" y="0"/>
                </a:lnTo>
                <a:close/>
              </a:path>
            </a:pathLst>
          </a:custGeom>
          <a:blipFill>
            <a:blip r:embed="rId2"/>
            <a:stretch>
              <a:fillRect l="-7199" t="-10629" r="-5399" b="0"/>
            </a:stretch>
          </a:blipFill>
        </p:spPr>
      </p:sp>
      <p:sp>
        <p:nvSpPr>
          <p:cNvPr name="Freeform 3" id="3"/>
          <p:cNvSpPr/>
          <p:nvPr/>
        </p:nvSpPr>
        <p:spPr>
          <a:xfrm flipH="false" flipV="false" rot="0">
            <a:off x="9659237" y="1028700"/>
            <a:ext cx="6951013" cy="7015113"/>
          </a:xfrm>
          <a:custGeom>
            <a:avLst/>
            <a:gdLst/>
            <a:ahLst/>
            <a:cxnLst/>
            <a:rect r="r" b="b" t="t" l="l"/>
            <a:pathLst>
              <a:path h="7015113" w="6951013">
                <a:moveTo>
                  <a:pt x="0" y="0"/>
                </a:moveTo>
                <a:lnTo>
                  <a:pt x="6951013" y="0"/>
                </a:lnTo>
                <a:lnTo>
                  <a:pt x="6951013" y="7015113"/>
                </a:lnTo>
                <a:lnTo>
                  <a:pt x="0" y="7015113"/>
                </a:lnTo>
                <a:lnTo>
                  <a:pt x="0" y="0"/>
                </a:lnTo>
                <a:close/>
              </a:path>
            </a:pathLst>
          </a:custGeom>
          <a:blipFill>
            <a:blip r:embed="rId3"/>
            <a:stretch>
              <a:fillRect l="-7398" t="-10996" r="-7477" b="-3665"/>
            </a:stretch>
          </a:blipFill>
        </p:spPr>
      </p:sp>
      <p:sp>
        <p:nvSpPr>
          <p:cNvPr name="TextBox 4" id="4"/>
          <p:cNvSpPr txBox="true"/>
          <p:nvPr/>
        </p:nvSpPr>
        <p:spPr>
          <a:xfrm rot="0">
            <a:off x="1839904" y="7910463"/>
            <a:ext cx="5956512" cy="1984102"/>
          </a:xfrm>
          <a:prstGeom prst="rect">
            <a:avLst/>
          </a:prstGeom>
        </p:spPr>
        <p:txBody>
          <a:bodyPr anchor="t" rtlCol="false" tIns="0" lIns="0" bIns="0" rIns="0">
            <a:spAutoFit/>
          </a:bodyPr>
          <a:lstStyle/>
          <a:p>
            <a:pPr algn="ctr">
              <a:lnSpc>
                <a:spcPts val="5321"/>
              </a:lnSpc>
            </a:pPr>
            <a:r>
              <a:rPr lang="en-US" sz="3326">
                <a:solidFill>
                  <a:srgbClr val="FFFFFF"/>
                </a:solidFill>
                <a:latin typeface="Barlow Light"/>
                <a:ea typeface="Barlow Light"/>
                <a:cs typeface="Barlow Light"/>
                <a:sym typeface="Barlow Light"/>
              </a:rPr>
              <a:t>FOREST, with </a:t>
            </a:r>
          </a:p>
          <a:p>
            <a:pPr algn="ctr">
              <a:lnSpc>
                <a:spcPts val="5321"/>
              </a:lnSpc>
            </a:pPr>
            <a:r>
              <a:rPr lang="en-US" sz="3326">
                <a:solidFill>
                  <a:srgbClr val="FFFFFF"/>
                </a:solidFill>
                <a:latin typeface="Barlow Light"/>
                <a:ea typeface="Barlow Light"/>
                <a:cs typeface="Barlow Light"/>
                <a:sym typeface="Barlow Light"/>
              </a:rPr>
              <a:t>RANDOM deployment </a:t>
            </a:r>
          </a:p>
          <a:p>
            <a:pPr algn="ctr">
              <a:lnSpc>
                <a:spcPts val="5321"/>
              </a:lnSpc>
              <a:spcBef>
                <a:spcPct val="0"/>
              </a:spcBef>
            </a:pPr>
            <a:r>
              <a:rPr lang="en-US" sz="3326">
                <a:solidFill>
                  <a:srgbClr val="FFFFFF"/>
                </a:solidFill>
                <a:latin typeface="Barlow Light"/>
                <a:ea typeface="Barlow Light"/>
                <a:cs typeface="Barlow Light"/>
                <a:sym typeface="Barlow Light"/>
              </a:rPr>
              <a:t>of nodes.</a:t>
            </a:r>
          </a:p>
        </p:txBody>
      </p:sp>
      <p:sp>
        <p:nvSpPr>
          <p:cNvPr name="TextBox 5" id="5"/>
          <p:cNvSpPr txBox="true"/>
          <p:nvPr/>
        </p:nvSpPr>
        <p:spPr>
          <a:xfrm rot="0">
            <a:off x="10156488" y="8536194"/>
            <a:ext cx="5956512" cy="1310861"/>
          </a:xfrm>
          <a:prstGeom prst="rect">
            <a:avLst/>
          </a:prstGeom>
        </p:spPr>
        <p:txBody>
          <a:bodyPr anchor="t" rtlCol="false" tIns="0" lIns="0" bIns="0" rIns="0">
            <a:spAutoFit/>
          </a:bodyPr>
          <a:lstStyle/>
          <a:p>
            <a:pPr algn="ctr">
              <a:lnSpc>
                <a:spcPts val="5321"/>
              </a:lnSpc>
              <a:spcBef>
                <a:spcPct val="0"/>
              </a:spcBef>
            </a:pPr>
            <a:r>
              <a:rPr lang="en-US" sz="3326">
                <a:solidFill>
                  <a:srgbClr val="FFFFFF"/>
                </a:solidFill>
                <a:latin typeface="Barlow Light"/>
                <a:ea typeface="Barlow Light"/>
                <a:cs typeface="Barlow Light"/>
                <a:sym typeface="Barlow Light"/>
              </a:rPr>
              <a:t>FIRE in forest detected by sensors.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2017564" y="868660"/>
            <a:ext cx="5454432" cy="8549681"/>
          </a:xfrm>
          <a:custGeom>
            <a:avLst/>
            <a:gdLst/>
            <a:ahLst/>
            <a:cxnLst/>
            <a:rect r="r" b="b" t="t" l="l"/>
            <a:pathLst>
              <a:path h="8549681" w="5454432">
                <a:moveTo>
                  <a:pt x="0" y="0"/>
                </a:moveTo>
                <a:lnTo>
                  <a:pt x="5454432" y="0"/>
                </a:lnTo>
                <a:lnTo>
                  <a:pt x="5454432" y="8549680"/>
                </a:lnTo>
                <a:lnTo>
                  <a:pt x="0" y="8549680"/>
                </a:lnTo>
                <a:lnTo>
                  <a:pt x="0" y="0"/>
                </a:lnTo>
                <a:close/>
              </a:path>
            </a:pathLst>
          </a:custGeom>
          <a:blipFill>
            <a:blip r:embed="rId2"/>
            <a:stretch>
              <a:fillRect l="0" t="0" r="0" b="0"/>
            </a:stretch>
          </a:blipFill>
        </p:spPr>
      </p:sp>
      <p:sp>
        <p:nvSpPr>
          <p:cNvPr name="TextBox 3" id="3"/>
          <p:cNvSpPr txBox="true"/>
          <p:nvPr/>
        </p:nvSpPr>
        <p:spPr>
          <a:xfrm rot="0">
            <a:off x="1028700" y="617583"/>
            <a:ext cx="9559217" cy="1837511"/>
          </a:xfrm>
          <a:prstGeom prst="rect">
            <a:avLst/>
          </a:prstGeom>
        </p:spPr>
        <p:txBody>
          <a:bodyPr anchor="t" rtlCol="false" tIns="0" lIns="0" bIns="0" rIns="0">
            <a:spAutoFit/>
          </a:bodyPr>
          <a:lstStyle/>
          <a:p>
            <a:pPr algn="l">
              <a:lnSpc>
                <a:spcPts val="14575"/>
              </a:lnSpc>
            </a:pPr>
            <a:r>
              <a:rPr lang="en-US" sz="12146" b="true">
                <a:solidFill>
                  <a:srgbClr val="FFFFFF"/>
                </a:solidFill>
                <a:latin typeface="Barlow Condensed Semi-Bold"/>
                <a:ea typeface="Barlow Condensed Semi-Bold"/>
                <a:cs typeface="Barlow Condensed Semi-Bold"/>
                <a:sym typeface="Barlow Condensed Semi-Bold"/>
              </a:rPr>
              <a:t>Brainstorming</a:t>
            </a:r>
          </a:p>
        </p:txBody>
      </p:sp>
      <p:sp>
        <p:nvSpPr>
          <p:cNvPr name="TextBox 4" id="4"/>
          <p:cNvSpPr txBox="true"/>
          <p:nvPr/>
        </p:nvSpPr>
        <p:spPr>
          <a:xfrm rot="0">
            <a:off x="1028700" y="2989482"/>
            <a:ext cx="9749752" cy="6664814"/>
          </a:xfrm>
          <a:prstGeom prst="rect">
            <a:avLst/>
          </a:prstGeom>
        </p:spPr>
        <p:txBody>
          <a:bodyPr anchor="t" rtlCol="false" tIns="0" lIns="0" bIns="0" rIns="0">
            <a:spAutoFit/>
          </a:bodyPr>
          <a:lstStyle/>
          <a:p>
            <a:pPr algn="l">
              <a:lnSpc>
                <a:spcPts val="6593"/>
              </a:lnSpc>
            </a:pPr>
            <a:r>
              <a:rPr lang="en-US" sz="4395">
                <a:solidFill>
                  <a:srgbClr val="FFFFFF"/>
                </a:solidFill>
                <a:latin typeface="Barlow Light"/>
                <a:ea typeface="Barlow Light"/>
                <a:cs typeface="Barlow Light"/>
                <a:sym typeface="Barlow Light"/>
              </a:rPr>
              <a:t>To tackle the problem, we explored various approaches to balance energy efficiency, connectivity, and network longevity. Initial ideas were tested through trial-and-error, helping us refine our methods and identify key challenges like node placement and dynamic health management.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64979" y="4878740"/>
            <a:ext cx="17188471" cy="4492048"/>
            <a:chOff x="0" y="0"/>
            <a:chExt cx="22917962" cy="5989398"/>
          </a:xfrm>
        </p:grpSpPr>
        <p:grpSp>
          <p:nvGrpSpPr>
            <p:cNvPr name="Group 3" id="3"/>
            <p:cNvGrpSpPr>
              <a:grpSpLocks noChangeAspect="true"/>
            </p:cNvGrpSpPr>
            <p:nvPr/>
          </p:nvGrpSpPr>
          <p:grpSpPr>
            <a:xfrm rot="0">
              <a:off x="307725" y="0"/>
              <a:ext cx="1908710" cy="1908710"/>
              <a:chOff x="0" y="0"/>
              <a:chExt cx="6355080" cy="6355080"/>
            </a:xfrm>
          </p:grpSpPr>
          <p:sp>
            <p:nvSpPr>
              <p:cNvPr name="Freeform 4" id="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Freeform 5" id="5"/>
            <p:cNvSpPr/>
            <p:nvPr/>
          </p:nvSpPr>
          <p:spPr>
            <a:xfrm flipH="false" flipV="false" rot="0">
              <a:off x="654230" y="375239"/>
              <a:ext cx="1215701" cy="1158232"/>
            </a:xfrm>
            <a:custGeom>
              <a:avLst/>
              <a:gdLst/>
              <a:ahLst/>
              <a:cxnLst/>
              <a:rect r="r" b="b" t="t" l="l"/>
              <a:pathLst>
                <a:path h="1158232" w="1215701">
                  <a:moveTo>
                    <a:pt x="0" y="0"/>
                  </a:moveTo>
                  <a:lnTo>
                    <a:pt x="1215701" y="0"/>
                  </a:lnTo>
                  <a:lnTo>
                    <a:pt x="1215701" y="1158232"/>
                  </a:lnTo>
                  <a:lnTo>
                    <a:pt x="0" y="1158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6169287" y="0"/>
              <a:ext cx="1908710" cy="1908710"/>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8" id="8"/>
            <p:cNvGrpSpPr>
              <a:grpSpLocks noChangeAspect="true"/>
            </p:cNvGrpSpPr>
            <p:nvPr/>
          </p:nvGrpSpPr>
          <p:grpSpPr>
            <a:xfrm rot="0">
              <a:off x="8084644" y="13450"/>
              <a:ext cx="1908710" cy="1908710"/>
              <a:chOff x="0" y="0"/>
              <a:chExt cx="6355080" cy="6355080"/>
            </a:xfrm>
          </p:grpSpPr>
          <p:sp>
            <p:nvSpPr>
              <p:cNvPr name="Freeform 9" id="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Freeform 10" id="10"/>
            <p:cNvSpPr/>
            <p:nvPr/>
          </p:nvSpPr>
          <p:spPr>
            <a:xfrm flipH="false" flipV="false" rot="0">
              <a:off x="8343034" y="260262"/>
              <a:ext cx="1391929" cy="1415085"/>
            </a:xfrm>
            <a:custGeom>
              <a:avLst/>
              <a:gdLst/>
              <a:ahLst/>
              <a:cxnLst/>
              <a:rect r="r" b="b" t="t" l="l"/>
              <a:pathLst>
                <a:path h="1415085" w="1391929">
                  <a:moveTo>
                    <a:pt x="0" y="0"/>
                  </a:moveTo>
                  <a:lnTo>
                    <a:pt x="1391929" y="0"/>
                  </a:lnTo>
                  <a:lnTo>
                    <a:pt x="1391929" y="1415085"/>
                  </a:lnTo>
                  <a:lnTo>
                    <a:pt x="0" y="1415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310435" y="420241"/>
              <a:ext cx="1491773" cy="1017118"/>
            </a:xfrm>
            <a:custGeom>
              <a:avLst/>
              <a:gdLst/>
              <a:ahLst/>
              <a:cxnLst/>
              <a:rect r="r" b="b" t="t" l="l"/>
              <a:pathLst>
                <a:path h="1017118" w="1491773">
                  <a:moveTo>
                    <a:pt x="1491773" y="0"/>
                  </a:moveTo>
                  <a:lnTo>
                    <a:pt x="0" y="0"/>
                  </a:lnTo>
                  <a:lnTo>
                    <a:pt x="0" y="1017118"/>
                  </a:lnTo>
                  <a:lnTo>
                    <a:pt x="1491773" y="1017118"/>
                  </a:lnTo>
                  <a:lnTo>
                    <a:pt x="14917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0" y="2312768"/>
              <a:ext cx="6748675" cy="722114"/>
            </a:xfrm>
            <a:prstGeom prst="rect">
              <a:avLst/>
            </a:prstGeom>
          </p:spPr>
          <p:txBody>
            <a:bodyPr anchor="t" rtlCol="false" tIns="0" lIns="0" bIns="0" rIns="0">
              <a:spAutoFit/>
            </a:bodyPr>
            <a:lstStyle/>
            <a:p>
              <a:pPr algn="l">
                <a:lnSpc>
                  <a:spcPts val="4596"/>
                </a:lnSpc>
              </a:pPr>
              <a:r>
                <a:rPr lang="en-US" b="true" sz="3282">
                  <a:solidFill>
                    <a:srgbClr val="FFFFFF"/>
                  </a:solidFill>
                  <a:latin typeface="Barlow Condensed Semi-Bold"/>
                  <a:ea typeface="Barlow Condensed Semi-Bold"/>
                  <a:cs typeface="Barlow Condensed Semi-Bold"/>
                  <a:sym typeface="Barlow Condensed Semi-Bold"/>
                </a:rPr>
                <a:t>NETWORK LIFETIME</a:t>
              </a:r>
            </a:p>
          </p:txBody>
        </p:sp>
        <p:sp>
          <p:nvSpPr>
            <p:cNvPr name="TextBox 13" id="13"/>
            <p:cNvSpPr txBox="true"/>
            <p:nvPr/>
          </p:nvSpPr>
          <p:spPr>
            <a:xfrm rot="0">
              <a:off x="0" y="3443192"/>
              <a:ext cx="6748675" cy="2546206"/>
            </a:xfrm>
            <a:prstGeom prst="rect">
              <a:avLst/>
            </a:prstGeom>
          </p:spPr>
          <p:txBody>
            <a:bodyPr anchor="t" rtlCol="false" tIns="0" lIns="0" bIns="0" rIns="0">
              <a:spAutoFit/>
            </a:bodyPr>
            <a:lstStyle/>
            <a:p>
              <a:pPr algn="l">
                <a:lnSpc>
                  <a:spcPts val="3854"/>
                </a:lnSpc>
              </a:pPr>
              <a:r>
                <a:rPr lang="en-US" sz="2753">
                  <a:solidFill>
                    <a:srgbClr val="FFFFFF"/>
                  </a:solidFill>
                  <a:latin typeface="Barlow Light"/>
                  <a:ea typeface="Barlow Light"/>
                  <a:cs typeface="Barlow Light"/>
                  <a:sym typeface="Barlow Light"/>
                </a:rPr>
                <a:t>until a significant portion of the nodes deplete their energy or the network becomes non-functional.</a:t>
              </a:r>
            </a:p>
          </p:txBody>
        </p:sp>
        <p:sp>
          <p:nvSpPr>
            <p:cNvPr name="TextBox 14" id="14"/>
            <p:cNvSpPr txBox="true"/>
            <p:nvPr/>
          </p:nvSpPr>
          <p:spPr>
            <a:xfrm rot="0">
              <a:off x="8084644" y="2312768"/>
              <a:ext cx="6748675" cy="725149"/>
            </a:xfrm>
            <a:prstGeom prst="rect">
              <a:avLst/>
            </a:prstGeom>
          </p:spPr>
          <p:txBody>
            <a:bodyPr anchor="t" rtlCol="false" tIns="0" lIns="0" bIns="0" rIns="0">
              <a:spAutoFit/>
            </a:bodyPr>
            <a:lstStyle/>
            <a:p>
              <a:pPr algn="l">
                <a:lnSpc>
                  <a:spcPts val="4596"/>
                </a:lnSpc>
              </a:pPr>
              <a:r>
                <a:rPr lang="en-US" b="true" sz="3282">
                  <a:solidFill>
                    <a:srgbClr val="FFFFFF"/>
                  </a:solidFill>
                  <a:latin typeface="Barlow Condensed Semi-Bold"/>
                  <a:ea typeface="Barlow Condensed Semi-Bold"/>
                  <a:cs typeface="Barlow Condensed Semi-Bold"/>
                  <a:sym typeface="Barlow Condensed Semi-Bold"/>
                </a:rPr>
                <a:t>ENERGY EFFICIENCY</a:t>
              </a:r>
            </a:p>
          </p:txBody>
        </p:sp>
        <p:sp>
          <p:nvSpPr>
            <p:cNvPr name="TextBox 15" id="15"/>
            <p:cNvSpPr txBox="true"/>
            <p:nvPr/>
          </p:nvSpPr>
          <p:spPr>
            <a:xfrm rot="0">
              <a:off x="8084644" y="3443192"/>
              <a:ext cx="6748675" cy="1900629"/>
            </a:xfrm>
            <a:prstGeom prst="rect">
              <a:avLst/>
            </a:prstGeom>
          </p:spPr>
          <p:txBody>
            <a:bodyPr anchor="t" rtlCol="false" tIns="0" lIns="0" bIns="0" rIns="0">
              <a:spAutoFit/>
            </a:bodyPr>
            <a:lstStyle/>
            <a:p>
              <a:pPr algn="l">
                <a:lnSpc>
                  <a:spcPts val="3854"/>
                </a:lnSpc>
              </a:pPr>
              <a:r>
                <a:rPr lang="en-US" sz="2753">
                  <a:solidFill>
                    <a:srgbClr val="FFFFFF"/>
                  </a:solidFill>
                  <a:latin typeface="Barlow Light"/>
                  <a:ea typeface="Barlow Light"/>
                  <a:cs typeface="Barlow Light"/>
                  <a:sym typeface="Barlow Light"/>
                </a:rPr>
                <a:t>Ensures that nodes consume energy optimally, prolonging the overall network lifetime.</a:t>
              </a:r>
            </a:p>
          </p:txBody>
        </p:sp>
        <p:sp>
          <p:nvSpPr>
            <p:cNvPr name="TextBox 16" id="16"/>
            <p:cNvSpPr txBox="true"/>
            <p:nvPr/>
          </p:nvSpPr>
          <p:spPr>
            <a:xfrm rot="0">
              <a:off x="16169287" y="2312768"/>
              <a:ext cx="6748675" cy="725149"/>
            </a:xfrm>
            <a:prstGeom prst="rect">
              <a:avLst/>
            </a:prstGeom>
          </p:spPr>
          <p:txBody>
            <a:bodyPr anchor="t" rtlCol="false" tIns="0" lIns="0" bIns="0" rIns="0">
              <a:spAutoFit/>
            </a:bodyPr>
            <a:lstStyle/>
            <a:p>
              <a:pPr algn="l">
                <a:lnSpc>
                  <a:spcPts val="4596"/>
                </a:lnSpc>
              </a:pPr>
              <a:r>
                <a:rPr lang="en-US" b="true" sz="3282">
                  <a:solidFill>
                    <a:srgbClr val="FFFFFF"/>
                  </a:solidFill>
                  <a:latin typeface="Barlow Condensed Semi-Bold"/>
                  <a:ea typeface="Barlow Condensed Semi-Bold"/>
                  <a:cs typeface="Barlow Condensed Semi-Bold"/>
                  <a:sym typeface="Barlow Condensed Semi-Bold"/>
                </a:rPr>
                <a:t>NUMBER OF HOPS</a:t>
              </a:r>
            </a:p>
          </p:txBody>
        </p:sp>
        <p:sp>
          <p:nvSpPr>
            <p:cNvPr name="TextBox 17" id="17"/>
            <p:cNvSpPr txBox="true"/>
            <p:nvPr/>
          </p:nvSpPr>
          <p:spPr>
            <a:xfrm rot="0">
              <a:off x="16169287" y="3443192"/>
              <a:ext cx="6748675" cy="2546206"/>
            </a:xfrm>
            <a:prstGeom prst="rect">
              <a:avLst/>
            </a:prstGeom>
          </p:spPr>
          <p:txBody>
            <a:bodyPr anchor="t" rtlCol="false" tIns="0" lIns="0" bIns="0" rIns="0">
              <a:spAutoFit/>
            </a:bodyPr>
            <a:lstStyle/>
            <a:p>
              <a:pPr algn="l">
                <a:lnSpc>
                  <a:spcPts val="3854"/>
                </a:lnSpc>
              </a:pPr>
              <a:r>
                <a:rPr lang="en-US" sz="2753">
                  <a:solidFill>
                    <a:srgbClr val="FFFFFF"/>
                  </a:solidFill>
                  <a:latin typeface="Barlow Light"/>
                  <a:ea typeface="Barlow Light"/>
                  <a:cs typeface="Barlow Light"/>
                  <a:sym typeface="Barlow Light"/>
                </a:rPr>
                <a:t>Determines the distance (in terms of intermediate nodes) data needs to travel to reach the gateway</a:t>
              </a:r>
            </a:p>
          </p:txBody>
        </p:sp>
      </p:grpSp>
      <p:sp>
        <p:nvSpPr>
          <p:cNvPr name="TextBox 18" id="18"/>
          <p:cNvSpPr txBox="true"/>
          <p:nvPr/>
        </p:nvSpPr>
        <p:spPr>
          <a:xfrm rot="0">
            <a:off x="1028700" y="1019175"/>
            <a:ext cx="15011400" cy="1514475"/>
          </a:xfrm>
          <a:prstGeom prst="rect">
            <a:avLst/>
          </a:prstGeom>
        </p:spPr>
        <p:txBody>
          <a:bodyPr anchor="t" rtlCol="false" tIns="0" lIns="0" bIns="0" rIns="0">
            <a:spAutoFit/>
          </a:bodyPr>
          <a:lstStyle/>
          <a:p>
            <a:pPr algn="l">
              <a:lnSpc>
                <a:spcPts val="11879"/>
              </a:lnSpc>
            </a:pPr>
            <a:r>
              <a:rPr lang="en-US" sz="9899" b="true">
                <a:solidFill>
                  <a:srgbClr val="FFFFFF"/>
                </a:solidFill>
                <a:latin typeface="Barlow Condensed Bold"/>
                <a:ea typeface="Barlow Condensed Bold"/>
                <a:cs typeface="Barlow Condensed Bold"/>
                <a:sym typeface="Barlow Condensed Bold"/>
              </a:rPr>
              <a:t>EVALUATION FACTORS</a:t>
            </a:r>
          </a:p>
        </p:txBody>
      </p:sp>
      <p:sp>
        <p:nvSpPr>
          <p:cNvPr name="TextBox 19" id="19"/>
          <p:cNvSpPr txBox="true"/>
          <p:nvPr/>
        </p:nvSpPr>
        <p:spPr>
          <a:xfrm rot="0">
            <a:off x="1028700" y="3201662"/>
            <a:ext cx="15521987" cy="614135"/>
          </a:xfrm>
          <a:prstGeom prst="rect">
            <a:avLst/>
          </a:prstGeom>
        </p:spPr>
        <p:txBody>
          <a:bodyPr anchor="t" rtlCol="false" tIns="0" lIns="0" bIns="0" rIns="0">
            <a:spAutoFit/>
          </a:bodyPr>
          <a:lstStyle/>
          <a:p>
            <a:pPr algn="l">
              <a:lnSpc>
                <a:spcPts val="5071"/>
              </a:lnSpc>
            </a:pPr>
            <a:r>
              <a:rPr lang="en-US" sz="3380" b="true">
                <a:solidFill>
                  <a:srgbClr val="FFFFFF"/>
                </a:solidFill>
                <a:latin typeface="Barlow Bold"/>
                <a:ea typeface="Barlow Bold"/>
                <a:cs typeface="Barlow Bold"/>
                <a:sym typeface="Barlow Bold"/>
              </a:rPr>
              <a:t>THE FACTORS ON WHICH WE EVALUATED OUR METHODS 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089065" y="1134364"/>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4" id="4"/>
          <p:cNvGrpSpPr/>
          <p:nvPr/>
        </p:nvGrpSpPr>
        <p:grpSpPr>
          <a:xfrm rot="0">
            <a:off x="8089065" y="2120201"/>
            <a:ext cx="162052" cy="1620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6" id="6"/>
          <p:cNvGrpSpPr/>
          <p:nvPr/>
        </p:nvGrpSpPr>
        <p:grpSpPr>
          <a:xfrm rot="0">
            <a:off x="8065189" y="3749159"/>
            <a:ext cx="162052" cy="16205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8" id="8"/>
          <p:cNvGrpSpPr/>
          <p:nvPr/>
        </p:nvGrpSpPr>
        <p:grpSpPr>
          <a:xfrm rot="0">
            <a:off x="8236766" y="5855657"/>
            <a:ext cx="9693995" cy="4158293"/>
            <a:chOff x="0" y="0"/>
            <a:chExt cx="12925326" cy="5544391"/>
          </a:xfrm>
        </p:grpSpPr>
        <p:pic>
          <p:nvPicPr>
            <p:cNvPr name="Picture 9" id="9"/>
            <p:cNvPicPr>
              <a:picLocks noChangeAspect="true"/>
            </p:cNvPicPr>
            <p:nvPr/>
          </p:nvPicPr>
          <p:blipFill>
            <a:blip r:embed="rId2"/>
            <a:srcRect l="0" t="0" r="0" b="0"/>
            <a:stretch>
              <a:fillRect/>
            </a:stretch>
          </p:blipFill>
          <p:spPr>
            <a:xfrm flipH="false" flipV="false" rot="0">
              <a:off x="2318936" y="57991"/>
              <a:ext cx="1089225" cy="1007533"/>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8754862" y="0"/>
              <a:ext cx="1060196" cy="1065524"/>
            </a:xfrm>
            <a:prstGeom prst="rect">
              <a:avLst/>
            </a:prstGeom>
          </p:spPr>
        </p:pic>
        <p:sp>
          <p:nvSpPr>
            <p:cNvPr name="Freeform 11" id="11"/>
            <p:cNvSpPr/>
            <p:nvPr/>
          </p:nvSpPr>
          <p:spPr>
            <a:xfrm flipH="false" flipV="false" rot="0">
              <a:off x="6252962" y="57991"/>
              <a:ext cx="239407" cy="5486400"/>
            </a:xfrm>
            <a:custGeom>
              <a:avLst/>
              <a:gdLst/>
              <a:ahLst/>
              <a:cxnLst/>
              <a:rect r="r" b="b" t="t" l="l"/>
              <a:pathLst>
                <a:path h="5486400" w="239407">
                  <a:moveTo>
                    <a:pt x="0" y="0"/>
                  </a:moveTo>
                  <a:lnTo>
                    <a:pt x="239406" y="0"/>
                  </a:lnTo>
                  <a:lnTo>
                    <a:pt x="239406"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61168" y="1508966"/>
              <a:ext cx="5791794" cy="11779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Realistic simulation of energy depletion</a:t>
              </a:r>
            </a:p>
          </p:txBody>
        </p:sp>
        <p:sp>
          <p:nvSpPr>
            <p:cNvPr name="TextBox 13" id="13"/>
            <p:cNvSpPr txBox="true"/>
            <p:nvPr/>
          </p:nvSpPr>
          <p:spPr>
            <a:xfrm rot="0">
              <a:off x="461168" y="3198085"/>
              <a:ext cx="5791794" cy="5683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Provides visual insights</a:t>
              </a:r>
            </a:p>
          </p:txBody>
        </p:sp>
        <p:grpSp>
          <p:nvGrpSpPr>
            <p:cNvPr name="Group 14" id="14"/>
            <p:cNvGrpSpPr/>
            <p:nvPr/>
          </p:nvGrpSpPr>
          <p:grpSpPr>
            <a:xfrm rot="0">
              <a:off x="0" y="3364243"/>
              <a:ext cx="216069" cy="21606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name="Group 16" id="16"/>
            <p:cNvGrpSpPr/>
            <p:nvPr/>
          </p:nvGrpSpPr>
          <p:grpSpPr>
            <a:xfrm rot="0">
              <a:off x="19135" y="1700524"/>
              <a:ext cx="216069" cy="21606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name="TextBox 18" id="18"/>
            <p:cNvSpPr txBox="true"/>
            <p:nvPr/>
          </p:nvSpPr>
          <p:spPr>
            <a:xfrm rot="0">
              <a:off x="7133532" y="1508966"/>
              <a:ext cx="5791794" cy="1787544"/>
            </a:xfrm>
            <a:prstGeom prst="rect">
              <a:avLst/>
            </a:prstGeom>
          </p:spPr>
          <p:txBody>
            <a:bodyPr anchor="t" rtlCol="false" tIns="0" lIns="0" bIns="0" rIns="0">
              <a:spAutoFit/>
            </a:bodyPr>
            <a:lstStyle/>
            <a:p>
              <a:pPr algn="l">
                <a:lnSpc>
                  <a:spcPts val="3674"/>
                </a:lnSpc>
              </a:pPr>
              <a:r>
                <a:rPr lang="en-US" sz="2624">
                  <a:solidFill>
                    <a:srgbClr val="FFFFFF"/>
                  </a:solidFill>
                  <a:latin typeface="Barlow Light"/>
                  <a:ea typeface="Barlow Light"/>
                  <a:cs typeface="Barlow Light"/>
                  <a:sym typeface="Barlow Light"/>
                </a:rPr>
                <a:t>Excludes inter-node communication and dynamic environments.</a:t>
              </a:r>
            </a:p>
          </p:txBody>
        </p:sp>
        <p:grpSp>
          <p:nvGrpSpPr>
            <p:cNvPr name="Group 19" id="19"/>
            <p:cNvGrpSpPr/>
            <p:nvPr/>
          </p:nvGrpSpPr>
          <p:grpSpPr>
            <a:xfrm rot="0">
              <a:off x="6692216" y="1728125"/>
              <a:ext cx="216069" cy="216069"/>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sp>
        <p:nvSpPr>
          <p:cNvPr name="Freeform 21" id="21"/>
          <p:cNvSpPr/>
          <p:nvPr/>
        </p:nvSpPr>
        <p:spPr>
          <a:xfrm flipH="false" flipV="false" rot="0">
            <a:off x="747661" y="3084172"/>
            <a:ext cx="6642567" cy="6699913"/>
          </a:xfrm>
          <a:custGeom>
            <a:avLst/>
            <a:gdLst/>
            <a:ahLst/>
            <a:cxnLst/>
            <a:rect r="r" b="b" t="t" l="l"/>
            <a:pathLst>
              <a:path h="6699913" w="6642567">
                <a:moveTo>
                  <a:pt x="0" y="0"/>
                </a:moveTo>
                <a:lnTo>
                  <a:pt x="6642568" y="0"/>
                </a:lnTo>
                <a:lnTo>
                  <a:pt x="6642568" y="6699913"/>
                </a:lnTo>
                <a:lnTo>
                  <a:pt x="0" y="6699913"/>
                </a:lnTo>
                <a:lnTo>
                  <a:pt x="0" y="0"/>
                </a:lnTo>
                <a:close/>
              </a:path>
            </a:pathLst>
          </a:custGeom>
          <a:blipFill>
            <a:blip r:embed="rId6"/>
            <a:stretch>
              <a:fillRect l="0" t="0" r="0" b="0"/>
            </a:stretch>
          </a:blipFill>
        </p:spPr>
      </p:sp>
      <p:sp>
        <p:nvSpPr>
          <p:cNvPr name="TextBox 22" id="22"/>
          <p:cNvSpPr txBox="true"/>
          <p:nvPr/>
        </p:nvSpPr>
        <p:spPr>
          <a:xfrm rot="0">
            <a:off x="8672419" y="857567"/>
            <a:ext cx="7853149" cy="639446"/>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Nodes deployed randomly in a 2D area.</a:t>
            </a:r>
          </a:p>
        </p:txBody>
      </p:sp>
      <p:sp>
        <p:nvSpPr>
          <p:cNvPr name="TextBox 23" id="23"/>
          <p:cNvSpPr txBox="true"/>
          <p:nvPr/>
        </p:nvSpPr>
        <p:spPr>
          <a:xfrm rot="0">
            <a:off x="747661" y="643890"/>
            <a:ext cx="4933138" cy="1133475"/>
          </a:xfrm>
          <a:prstGeom prst="rect">
            <a:avLst/>
          </a:prstGeom>
        </p:spPr>
        <p:txBody>
          <a:bodyPr anchor="t" rtlCol="false" tIns="0" lIns="0" bIns="0" rIns="0">
            <a:spAutoFit/>
          </a:bodyPr>
          <a:lstStyle/>
          <a:p>
            <a:pPr algn="l">
              <a:lnSpc>
                <a:spcPts val="8880"/>
              </a:lnSpc>
            </a:pPr>
            <a:r>
              <a:rPr lang="en-US" sz="7400" b="true">
                <a:solidFill>
                  <a:srgbClr val="FFFFFF"/>
                </a:solidFill>
                <a:latin typeface="Barlow Condensed Bold"/>
                <a:ea typeface="Barlow Condensed Bold"/>
                <a:cs typeface="Barlow Condensed Bold"/>
                <a:sym typeface="Barlow Condensed Bold"/>
              </a:rPr>
              <a:t>APPROACH 1</a:t>
            </a:r>
          </a:p>
        </p:txBody>
      </p:sp>
      <p:sp>
        <p:nvSpPr>
          <p:cNvPr name="TextBox 24" id="24"/>
          <p:cNvSpPr txBox="true"/>
          <p:nvPr/>
        </p:nvSpPr>
        <p:spPr>
          <a:xfrm rot="0">
            <a:off x="747661" y="1767840"/>
            <a:ext cx="4933138" cy="857250"/>
          </a:xfrm>
          <a:prstGeom prst="rect">
            <a:avLst/>
          </a:prstGeom>
        </p:spPr>
        <p:txBody>
          <a:bodyPr anchor="t" rtlCol="false" tIns="0" lIns="0" bIns="0" rIns="0">
            <a:spAutoFit/>
          </a:bodyPr>
          <a:lstStyle/>
          <a:p>
            <a:pPr algn="l">
              <a:lnSpc>
                <a:spcPts val="6720"/>
              </a:lnSpc>
            </a:pPr>
            <a:r>
              <a:rPr lang="en-US" sz="5600" b="true">
                <a:solidFill>
                  <a:srgbClr val="FFFFFF"/>
                </a:solidFill>
                <a:latin typeface="Barlow Condensed Bold"/>
                <a:ea typeface="Barlow Condensed Bold"/>
                <a:cs typeface="Barlow Condensed Bold"/>
                <a:sym typeface="Barlow Condensed Bold"/>
              </a:rPr>
              <a:t>BRUTE FORCE</a:t>
            </a:r>
          </a:p>
        </p:txBody>
      </p:sp>
      <p:sp>
        <p:nvSpPr>
          <p:cNvPr name="TextBox 25" id="25"/>
          <p:cNvSpPr txBox="true"/>
          <p:nvPr/>
        </p:nvSpPr>
        <p:spPr>
          <a:xfrm rot="0">
            <a:off x="8672419" y="1843405"/>
            <a:ext cx="9258342" cy="1296671"/>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Each node has an initial energy and transmits data directly to a base station.</a:t>
            </a:r>
          </a:p>
        </p:txBody>
      </p:sp>
      <p:sp>
        <p:nvSpPr>
          <p:cNvPr name="TextBox 26" id="26"/>
          <p:cNvSpPr txBox="true"/>
          <p:nvPr/>
        </p:nvSpPr>
        <p:spPr>
          <a:xfrm rot="0">
            <a:off x="8672419" y="3482975"/>
            <a:ext cx="7853149" cy="1953896"/>
          </a:xfrm>
          <a:prstGeom prst="rect">
            <a:avLst/>
          </a:prstGeom>
        </p:spPr>
        <p:txBody>
          <a:bodyPr anchor="t" rtlCol="false" tIns="0" lIns="0" bIns="0" rIns="0">
            <a:spAutoFit/>
          </a:bodyPr>
          <a:lstStyle/>
          <a:p>
            <a:pPr algn="l">
              <a:lnSpc>
                <a:spcPts val="5179"/>
              </a:lnSpc>
            </a:pPr>
            <a:r>
              <a:rPr lang="en-US" sz="3699">
                <a:solidFill>
                  <a:srgbClr val="FFFFFF"/>
                </a:solidFill>
                <a:latin typeface="Barlow Light"/>
                <a:ea typeface="Barlow Light"/>
                <a:cs typeface="Barlow Light"/>
                <a:sym typeface="Barlow Light"/>
              </a:rPr>
              <a:t>Energy dissipation based on distance from the base station, with node failure based on energy.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DAGYsuY4XB8</dc:identifier>
  <dcterms:modified xsi:type="dcterms:W3CDTF">2011-08-01T06:04:30Z</dcterms:modified>
  <cp:revision>1</cp:revision>
  <dc:title>proj</dc:title>
</cp:coreProperties>
</file>